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80" r:id="rId2"/>
    <p:sldMasterId id="2147483686" r:id="rId3"/>
    <p:sldMasterId id="2147483731" r:id="rId4"/>
  </p:sldMasterIdLst>
  <p:notesMasterIdLst>
    <p:notesMasterId r:id="rId41"/>
  </p:notesMasterIdLst>
  <p:sldIdLst>
    <p:sldId id="256" r:id="rId5"/>
    <p:sldId id="259" r:id="rId6"/>
    <p:sldId id="260" r:id="rId7"/>
    <p:sldId id="262" r:id="rId8"/>
    <p:sldId id="287" r:id="rId9"/>
    <p:sldId id="295" r:id="rId10"/>
    <p:sldId id="265" r:id="rId11"/>
    <p:sldId id="294" r:id="rId12"/>
    <p:sldId id="270" r:id="rId13"/>
    <p:sldId id="272" r:id="rId14"/>
    <p:sldId id="271" r:id="rId15"/>
    <p:sldId id="298" r:id="rId16"/>
    <p:sldId id="266" r:id="rId17"/>
    <p:sldId id="267" r:id="rId18"/>
    <p:sldId id="268" r:id="rId19"/>
    <p:sldId id="284" r:id="rId20"/>
    <p:sldId id="291" r:id="rId21"/>
    <p:sldId id="285" r:id="rId22"/>
    <p:sldId id="286" r:id="rId23"/>
    <p:sldId id="296" r:id="rId24"/>
    <p:sldId id="273" r:id="rId25"/>
    <p:sldId id="274" r:id="rId26"/>
    <p:sldId id="275" r:id="rId27"/>
    <p:sldId id="299" r:id="rId28"/>
    <p:sldId id="276" r:id="rId29"/>
    <p:sldId id="277" r:id="rId30"/>
    <p:sldId id="292" r:id="rId31"/>
    <p:sldId id="278" r:id="rId32"/>
    <p:sldId id="279" r:id="rId33"/>
    <p:sldId id="280" r:id="rId34"/>
    <p:sldId id="293" r:id="rId35"/>
    <p:sldId id="281" r:id="rId36"/>
    <p:sldId id="283" r:id="rId37"/>
    <p:sldId id="282" r:id="rId38"/>
    <p:sldId id="300" r:id="rId39"/>
    <p:sldId id="289" r:id="rId40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mme Gowda" initials="TG" lastIdx="1" clrIdx="0">
    <p:extLst>
      <p:ext uri="{19B8F6BF-5375-455C-9EA6-DF929625EA0E}">
        <p15:presenceInfo xmlns:p15="http://schemas.microsoft.com/office/powerpoint/2012/main" userId="S::tnarayan@usc.edu::12e7dc1a-9ec1-483b-8fec-8bf40b470e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654"/>
  </p:normalViewPr>
  <p:slideViewPr>
    <p:cSldViewPr snapToGrid="0" snapToObjects="1">
      <p:cViewPr varScale="1">
        <p:scale>
          <a:sx n="64" d="100"/>
          <a:sy n="64" d="100"/>
        </p:scale>
        <p:origin x="496" y="176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/tg/work/phd/phd-git/quals-ppt/Quals-MT-results-tabs-n-chart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tg/work/phd/phd-git/quals-ppt/Quals-tabs-n-char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tg/work/phd/phd-git/quals-ppt/Quals-MT-results-tabs-n-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tg/work/phd/phd-git/quals-ppt/Quals-MT-results-tabs-n-chart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MT-results-tabs-n-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/work/phd/phd-git/quals-ppt/Quals-tabs-n-cha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tg/work/phd/phd-git/quals-ppt/Quals-tabs-n-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52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 dirty="0">
                <a:solidFill>
                  <a:srgbClr val="C00000"/>
                </a:solidFill>
              </a:rPr>
              <a:t>DE→EN</a:t>
            </a:r>
            <a:r>
              <a:rPr lang="en-US" sz="4800" b="1" baseline="0" dirty="0">
                <a:solidFill>
                  <a:srgbClr val="C00000"/>
                </a:solidFill>
              </a:rPr>
              <a:t> (</a:t>
            </a:r>
            <a:r>
              <a:rPr lang="en-US" sz="4800" b="1" dirty="0">
                <a:solidFill>
                  <a:srgbClr val="C00000"/>
                </a:solidFill>
              </a:rPr>
              <a:t>NewsTest2019) BLEU vs</a:t>
            </a:r>
            <a:r>
              <a:rPr lang="en-US" sz="4800" b="1" baseline="0" dirty="0">
                <a:solidFill>
                  <a:srgbClr val="C00000"/>
                </a:solidFill>
              </a:rPr>
              <a:t> Vocabulary Size</a:t>
            </a:r>
            <a:endParaRPr lang="en-US" sz="4800" b="1" dirty="0">
              <a:solidFill>
                <a:srgbClr val="C00000"/>
              </a:solidFill>
            </a:endParaRPr>
          </a:p>
        </c:rich>
      </c:tx>
      <c:layout>
        <c:manualLayout>
          <c:xMode val="edge"/>
          <c:yMode val="edge"/>
          <c:x val="0.12456473089980742"/>
          <c:y val="2.582742364861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200" b="1" i="0" u="none" strike="noStrike" kern="1200" spc="0" baseline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396181329934912E-2"/>
          <c:y val="0.19665553874007438"/>
          <c:w val="0.87511056240802254"/>
          <c:h val="0.67582966951154422"/>
        </c:manualLayout>
      </c:layout>
      <c:lineChart>
        <c:grouping val="standard"/>
        <c:varyColors val="0"/>
        <c:ser>
          <c:idx val="1"/>
          <c:order val="0"/>
          <c:tx>
            <c:strRef>
              <c:f>BLEU!$B$3</c:f>
              <c:strCache>
                <c:ptCount val="1"/>
                <c:pt idx="0">
                  <c:v>30K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2"/>
              <c:spPr>
                <a:noFill/>
                <a:ln>
                  <a:solidFill>
                    <a:schemeClr val="accent2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BLEU!$B$4:$B$13</c:f>
              <c:numCache>
                <c:formatCode>General</c:formatCode>
                <c:ptCount val="10"/>
                <c:pt idx="0">
                  <c:v>13.6</c:v>
                </c:pt>
                <c:pt idx="1">
                  <c:v>12.9</c:v>
                </c:pt>
                <c:pt idx="2">
                  <c:v>16.2</c:v>
                </c:pt>
                <c:pt idx="3">
                  <c:v>15.7</c:v>
                </c:pt>
                <c:pt idx="4">
                  <c:v>15.5</c:v>
                </c:pt>
                <c:pt idx="5">
                  <c:v>14.2</c:v>
                </c:pt>
                <c:pt idx="6">
                  <c:v>11.3</c:v>
                </c:pt>
                <c:pt idx="7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4C-5249-9443-6C0D40AA2C61}"/>
            </c:ext>
          </c:extLst>
        </c:ser>
        <c:ser>
          <c:idx val="2"/>
          <c:order val="1"/>
          <c:tx>
            <c:strRef>
              <c:f>BLEU!$C$3</c:f>
              <c:strCache>
                <c:ptCount val="1"/>
                <c:pt idx="0">
                  <c:v>0.5M</c:v>
                </c:pt>
              </c:strCache>
            </c:strRef>
          </c:tx>
          <c:spPr>
            <a:ln w="50800" cap="rnd">
              <a:solidFill>
                <a:srgbClr val="92D050"/>
              </a:solidFill>
              <a:prstDash val="dash"/>
              <a:round/>
            </a:ln>
            <a:effectLst/>
          </c:spPr>
          <c:marker>
            <c:symbol val="diamond"/>
            <c:size val="15"/>
            <c:spPr>
              <a:solidFill>
                <a:srgbClr val="5B9BD5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2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14C-5249-9443-6C0D40AA2C61}"/>
                </c:ext>
              </c:extLst>
            </c:dLbl>
            <c:dLbl>
              <c:idx val="4"/>
              <c:spPr>
                <a:noFill/>
                <a:ln>
                  <a:solidFill>
                    <a:schemeClr val="accent6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14C-5249-9443-6C0D40AA2C61}"/>
                </c:ext>
              </c:extLst>
            </c:dLbl>
            <c:dLbl>
              <c:idx val="5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14C-5249-9443-6C0D40AA2C61}"/>
                </c:ext>
              </c:extLst>
            </c:dLbl>
            <c:dLbl>
              <c:idx val="6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6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BLEU!$C$4:$C$13</c:f>
              <c:numCache>
                <c:formatCode>General</c:formatCode>
                <c:ptCount val="10"/>
                <c:pt idx="0">
                  <c:v>29.7</c:v>
                </c:pt>
                <c:pt idx="1">
                  <c:v>30.4</c:v>
                </c:pt>
                <c:pt idx="2">
                  <c:v>31</c:v>
                </c:pt>
                <c:pt idx="3">
                  <c:v>30.8</c:v>
                </c:pt>
                <c:pt idx="4">
                  <c:v>31.1</c:v>
                </c:pt>
                <c:pt idx="5">
                  <c:v>31.1</c:v>
                </c:pt>
                <c:pt idx="6">
                  <c:v>31.1</c:v>
                </c:pt>
                <c:pt idx="7">
                  <c:v>30.3</c:v>
                </c:pt>
                <c:pt idx="8">
                  <c:v>30</c:v>
                </c:pt>
                <c:pt idx="9">
                  <c:v>29.3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14C-5249-9443-6C0D40AA2C61}"/>
            </c:ext>
          </c:extLst>
        </c:ser>
        <c:ser>
          <c:idx val="3"/>
          <c:order val="2"/>
          <c:tx>
            <c:strRef>
              <c:f>BLEU!$D$3</c:f>
              <c:strCache>
                <c:ptCount val="1"/>
                <c:pt idx="0">
                  <c:v>1M</c:v>
                </c:pt>
              </c:strCache>
            </c:strRef>
          </c:tx>
          <c:spPr>
            <a:ln w="63500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triang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3325991189427319E-2"/>
                  <c:y val="6.172839506172839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4C-5249-9443-6C0D40AA2C61}"/>
                </c:ext>
              </c:extLst>
            </c:dLbl>
            <c:dLbl>
              <c:idx val="1"/>
              <c:layout>
                <c:manualLayout>
                  <c:x val="-8.2599118942731278E-3"/>
                  <c:y val="6.1728395061727828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4C-5249-9443-6C0D40AA2C61}"/>
                </c:ext>
              </c:extLst>
            </c:dLbl>
            <c:dLbl>
              <c:idx val="2"/>
              <c:layout>
                <c:manualLayout>
                  <c:x val="0"/>
                  <c:y val="1.23456790123456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4C-5249-9443-6C0D40AA2C61}"/>
                </c:ext>
              </c:extLst>
            </c:dLbl>
            <c:dLbl>
              <c:idx val="3"/>
              <c:layout>
                <c:manualLayout>
                  <c:x val="5.0476656243251074E-17"/>
                  <c:y val="9.259259259259203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14C-5249-9443-6C0D40AA2C61}"/>
                </c:ext>
              </c:extLst>
            </c:dLbl>
            <c:dLbl>
              <c:idx val="4"/>
              <c:layout>
                <c:manualLayout>
                  <c:x val="-5.5066079295154188E-3"/>
                  <c:y val="1.8518518518518462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14C-5249-9443-6C0D40AA2C61}"/>
                </c:ext>
              </c:extLst>
            </c:dLbl>
            <c:dLbl>
              <c:idx val="5"/>
              <c:layout>
                <c:manualLayout>
                  <c:x val="-5.5066079295154188E-3"/>
                  <c:y val="2.1604938271604937E-2"/>
                </c:manualLayout>
              </c:layout>
              <c:spPr>
                <a:noFill/>
                <a:ln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14C-5249-9443-6C0D40AA2C61}"/>
                </c:ext>
              </c:extLst>
            </c:dLbl>
            <c:dLbl>
              <c:idx val="6"/>
              <c:layout>
                <c:manualLayout>
                  <c:x val="-2.7533039647577094E-3"/>
                  <c:y val="-1.23456790123457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14C-5249-9443-6C0D40AA2C61}"/>
                </c:ext>
              </c:extLst>
            </c:dLbl>
            <c:dLbl>
              <c:idx val="7"/>
              <c:layout>
                <c:manualLayout>
                  <c:x val="-5.5066079295154188E-3"/>
                  <c:y val="-9.259259259259288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14C-5249-9443-6C0D40AA2C61}"/>
                </c:ext>
              </c:extLst>
            </c:dLbl>
            <c:dLbl>
              <c:idx val="8"/>
              <c:layout>
                <c:manualLayout>
                  <c:x val="-1.3766519823788546E-2"/>
                  <c:y val="-1.8518518518518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4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BLEU!$D$4:$D$13</c:f>
              <c:numCache>
                <c:formatCode>General</c:formatCode>
                <c:ptCount val="10"/>
                <c:pt idx="0">
                  <c:v>31</c:v>
                </c:pt>
                <c:pt idx="1">
                  <c:v>32.200000000000003</c:v>
                </c:pt>
                <c:pt idx="2">
                  <c:v>32.799999999999997</c:v>
                </c:pt>
                <c:pt idx="3">
                  <c:v>33</c:v>
                </c:pt>
                <c:pt idx="4">
                  <c:v>33.5</c:v>
                </c:pt>
                <c:pt idx="5">
                  <c:v>33.6</c:v>
                </c:pt>
                <c:pt idx="6">
                  <c:v>33</c:v>
                </c:pt>
                <c:pt idx="7">
                  <c:v>33</c:v>
                </c:pt>
                <c:pt idx="8">
                  <c:v>32.200000000000003</c:v>
                </c:pt>
                <c:pt idx="9">
                  <c:v>32.700000000000003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14C-5249-9443-6C0D40AA2C61}"/>
            </c:ext>
          </c:extLst>
        </c:ser>
        <c:ser>
          <c:idx val="4"/>
          <c:order val="3"/>
          <c:tx>
            <c:strRef>
              <c:f>BLEU!$E$3</c:f>
              <c:strCache>
                <c:ptCount val="1"/>
                <c:pt idx="0">
                  <c:v>4.5M</c:v>
                </c:pt>
              </c:strCache>
            </c:strRef>
          </c:tx>
          <c:spPr>
            <a:ln w="50800" cap="rnd">
              <a:solidFill>
                <a:schemeClr val="accent5"/>
              </a:solidFill>
              <a:prstDash val="lgDashDot"/>
              <a:round/>
            </a:ln>
            <a:effectLst/>
          </c:spPr>
          <c:marker>
            <c:symbol val="square"/>
            <c:size val="10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8"/>
              <c:spPr>
                <a:noFill/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E14C-5249-9443-6C0D40AA2C61}"/>
                </c:ext>
              </c:extLst>
            </c:dLbl>
            <c:dLbl>
              <c:idx val="9"/>
              <c:spPr>
                <a:noFill/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E14C-5249-9443-6C0D40AA2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BLEU!$E$4:$E$13</c:f>
              <c:numCache>
                <c:formatCode>General</c:formatCode>
                <c:ptCount val="10"/>
                <c:pt idx="0">
                  <c:v>31.2</c:v>
                </c:pt>
                <c:pt idx="1">
                  <c:v>33.4</c:v>
                </c:pt>
                <c:pt idx="2">
                  <c:v>33.700000000000003</c:v>
                </c:pt>
                <c:pt idx="3">
                  <c:v>33.9</c:v>
                </c:pt>
                <c:pt idx="4">
                  <c:v>34.9</c:v>
                </c:pt>
                <c:pt idx="5">
                  <c:v>35.1</c:v>
                </c:pt>
                <c:pt idx="6">
                  <c:v>35.6</c:v>
                </c:pt>
                <c:pt idx="7">
                  <c:v>35.9</c:v>
                </c:pt>
                <c:pt idx="8">
                  <c:v>36.200000000000003</c:v>
                </c:pt>
                <c:pt idx="9">
                  <c:v>36.200000000000003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14C-5249-9443-6C0D40AA2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0029568"/>
        <c:axId val="345731216"/>
      </c:lineChart>
      <c:catAx>
        <c:axId val="3500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Vocabulary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5731216"/>
        <c:crosses val="autoZero"/>
        <c:auto val="0"/>
        <c:lblAlgn val="ctr"/>
        <c:lblOffset val="100"/>
        <c:noMultiLvlLbl val="0"/>
      </c:catAx>
      <c:valAx>
        <c:axId val="345731216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002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508719080569471"/>
          <c:y val="0.12469720639409555"/>
          <c:w val="0.57771664921942556"/>
          <c:h val="6.11807046846416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MAP in+ext Domain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34733158355204"/>
          <c:y val="0.2266447944006999"/>
          <c:w val="0.86609711286089242"/>
          <c:h val="0.66599409448818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Sheet1!$T$16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Sheet1!$T$17:$T$19</c:f>
              <c:numCache>
                <c:formatCode>0.00</c:formatCode>
                <c:ptCount val="3"/>
                <c:pt idx="0">
                  <c:v>0.27300000000000002</c:v>
                </c:pt>
                <c:pt idx="1">
                  <c:v>0.51900000000000002</c:v>
                </c:pt>
                <c:pt idx="2">
                  <c:v>0.183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8-5C47-9C0E-25DC8989D161}"/>
            </c:ext>
          </c:extLst>
        </c:ser>
        <c:ser>
          <c:idx val="1"/>
          <c:order val="1"/>
          <c:tx>
            <c:strRef>
              <c:f>Sheet1!$U$16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44444444444444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Sheet1!$U$17:$U$19</c:f>
              <c:numCache>
                <c:formatCode>0.00</c:formatCode>
                <c:ptCount val="3"/>
                <c:pt idx="0">
                  <c:v>0.45500000000000002</c:v>
                </c:pt>
                <c:pt idx="1">
                  <c:v>0.63700000000000001</c:v>
                </c:pt>
                <c:pt idx="2">
                  <c:v>0.42599999999999999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E8-5C47-9C0E-25DC8989D161}"/>
            </c:ext>
          </c:extLst>
        </c:ser>
        <c:ser>
          <c:idx val="2"/>
          <c:order val="2"/>
          <c:tx>
            <c:strRef>
              <c:f>Sheet1!$V$16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Sheet1!$V$17:$V$19</c:f>
              <c:numCache>
                <c:formatCode>0.00</c:formatCode>
                <c:ptCount val="3"/>
                <c:pt idx="0">
                  <c:v>0.41799999999999998</c:v>
                </c:pt>
                <c:pt idx="1">
                  <c:v>0.52300000000000002</c:v>
                </c:pt>
                <c:pt idx="2">
                  <c:v>0.25700000000000001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E8-5C47-9C0E-25DC8989D161}"/>
            </c:ext>
          </c:extLst>
        </c:ser>
        <c:ser>
          <c:idx val="3"/>
          <c:order val="3"/>
          <c:tx>
            <c:strRef>
              <c:f>Sheet1!$W$16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5555555555555558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E8-5C47-9C0E-25DC8989D161}"/>
                </c:ext>
              </c:extLst>
            </c:dLbl>
            <c:dLbl>
              <c:idx val="1"/>
              <c:layout>
                <c:manualLayout>
                  <c:x val="1.8376135953605936E-3"/>
                  <c:y val="-1.07760753150965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Sheet1!$W$17:$W$19</c:f>
              <c:numCache>
                <c:formatCode>0.00</c:formatCode>
                <c:ptCount val="3"/>
                <c:pt idx="0">
                  <c:v>0.41799999999999998</c:v>
                </c:pt>
                <c:pt idx="1">
                  <c:v>0.48199999999999998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E8-5C47-9C0E-25DC8989D161}"/>
            </c:ext>
          </c:extLst>
        </c:ser>
        <c:ser>
          <c:idx val="4"/>
          <c:order val="4"/>
          <c:tx>
            <c:strRef>
              <c:f>Sheet1!$X$16</c:f>
              <c:strCache>
                <c:ptCount val="1"/>
                <c:pt idx="0">
                  <c:v>BLEURTMean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E8-5C47-9C0E-25DC8989D161}"/>
                </c:ext>
              </c:extLst>
            </c:dLbl>
            <c:dLbl>
              <c:idx val="1"/>
              <c:layout>
                <c:manualLayout>
                  <c:x val="-2.7777777777778798E-3"/>
                  <c:y val="-4.4117657275974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E8-5C47-9C0E-25DC8989D161}"/>
                </c:ext>
              </c:extLst>
            </c:dLbl>
            <c:dLbl>
              <c:idx val="2"/>
              <c:layout>
                <c:manualLayout>
                  <c:x val="5.5555555555555558E-3"/>
                  <c:y val="-4.4117818606007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Sheet1!$X$17:$X$19</c:f>
              <c:numCache>
                <c:formatCode>0.00</c:formatCode>
                <c:ptCount val="3"/>
                <c:pt idx="0">
                  <c:v>0.41799999999999998</c:v>
                </c:pt>
                <c:pt idx="1">
                  <c:v>0.53600000000000003</c:v>
                </c:pt>
                <c:pt idx="2">
                  <c:v>0.29399999999999998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9E8-5C47-9C0E-25DC8989D161}"/>
            </c:ext>
          </c:extLst>
        </c:ser>
        <c:ser>
          <c:idx val="5"/>
          <c:order val="5"/>
          <c:tx>
            <c:strRef>
              <c:f>Sheet1!$Y$16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5555555555555558E-3"/>
                  <c:y val="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9E8-5C47-9C0E-25DC8989D161}"/>
                </c:ext>
              </c:extLst>
            </c:dLbl>
            <c:dLbl>
              <c:idx val="1"/>
              <c:layout>
                <c:manualLayout>
                  <c:x val="1.6666666666666666E-2"/>
                  <c:y val="-3.97601341498979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9E8-5C47-9C0E-25DC8989D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Sheet1!$S$17:$S$19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Sheet1!$Y$17:$Y$19</c:f>
              <c:numCache>
                <c:formatCode>0.00</c:formatCode>
                <c:ptCount val="3"/>
                <c:pt idx="0">
                  <c:v>0.40400000000000003</c:v>
                </c:pt>
                <c:pt idx="1">
                  <c:v>0.52600000000000002</c:v>
                </c:pt>
                <c:pt idx="2">
                  <c:v>0.29399999999999998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9E8-5C47-9C0E-25DC8989D1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0267056"/>
        <c:axId val="1779494288"/>
      </c:barChart>
      <c:catAx>
        <c:axId val="178026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94288"/>
        <c:crosses val="autoZero"/>
        <c:auto val="1"/>
        <c:lblAlgn val="ctr"/>
        <c:lblOffset val="100"/>
        <c:noMultiLvlLbl val="0"/>
      </c:catAx>
      <c:valAx>
        <c:axId val="177949428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 with MAP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>
                <a:solidFill>
                  <a:srgbClr val="C00000"/>
                </a:solidFill>
              </a:rPr>
              <a:t>EN→DE (NewsTest2019) BLEU vs Vocabulary Size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117388451443569"/>
          <c:y val="0.15105526581904535"/>
          <c:w val="0.87233267716535434"/>
          <c:h val="0.72451637989695727"/>
        </c:manualLayout>
      </c:layout>
      <c:lineChart>
        <c:grouping val="standard"/>
        <c:varyColors val="0"/>
        <c:ser>
          <c:idx val="1"/>
          <c:order val="0"/>
          <c:tx>
            <c:strRef>
              <c:f>BLEU!$F$3</c:f>
              <c:strCache>
                <c:ptCount val="1"/>
                <c:pt idx="0">
                  <c:v>30K</c:v>
                </c:pt>
              </c:strCache>
            </c:strRef>
          </c:tx>
          <c:spPr>
            <a:ln w="50800" cap="rnd">
              <a:solidFill>
                <a:schemeClr val="accent2"/>
              </a:solidFill>
              <a:prstDash val="lgDashDot"/>
              <a:round/>
            </a:ln>
            <a:effectLst/>
          </c:spPr>
          <c:marker>
            <c:symbol val="circle"/>
            <c:size val="1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4"/>
              <c:spPr>
                <a:noFill/>
                <a:ln>
                  <a:solidFill>
                    <a:schemeClr val="accent2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5F-FF45-9725-66AB25ABB40C}"/>
                </c:ext>
              </c:extLst>
            </c:dLbl>
            <c:dLbl>
              <c:idx val="5"/>
              <c:spPr>
                <a:noFill/>
                <a:ln>
                  <a:solidFill>
                    <a:schemeClr val="accent2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BLEU!$F$4:$F$13</c:f>
              <c:numCache>
                <c:formatCode>General</c:formatCode>
                <c:ptCount val="10"/>
                <c:pt idx="0">
                  <c:v>1.5</c:v>
                </c:pt>
                <c:pt idx="1">
                  <c:v>6.3</c:v>
                </c:pt>
                <c:pt idx="2">
                  <c:v>7.5</c:v>
                </c:pt>
                <c:pt idx="3">
                  <c:v>8.1999999999999993</c:v>
                </c:pt>
                <c:pt idx="4">
                  <c:v>9.1</c:v>
                </c:pt>
                <c:pt idx="5">
                  <c:v>9.3000000000000007</c:v>
                </c:pt>
                <c:pt idx="6">
                  <c:v>8</c:v>
                </c:pt>
                <c:pt idx="7">
                  <c:v>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5F-FF45-9725-66AB25ABB40C}"/>
            </c:ext>
          </c:extLst>
        </c:ser>
        <c:ser>
          <c:idx val="2"/>
          <c:order val="1"/>
          <c:tx>
            <c:strRef>
              <c:f>BLEU!$G$3</c:f>
              <c:strCache>
                <c:ptCount val="1"/>
                <c:pt idx="0">
                  <c:v>0.5M</c:v>
                </c:pt>
              </c:strCache>
            </c:strRef>
          </c:tx>
          <c:spPr>
            <a:ln w="50800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accent6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5F-FF45-9725-66AB25ABB40C}"/>
                </c:ext>
              </c:extLst>
            </c:dLbl>
            <c:dLbl>
              <c:idx val="4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5F-FF45-9725-66AB25ABB40C}"/>
                </c:ext>
              </c:extLst>
            </c:dLbl>
            <c:dLbl>
              <c:idx val="5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6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BLEU!$G$4:$G$13</c:f>
              <c:numCache>
                <c:formatCode>General</c:formatCode>
                <c:ptCount val="10"/>
                <c:pt idx="0">
                  <c:v>26.8</c:v>
                </c:pt>
                <c:pt idx="1">
                  <c:v>29.4</c:v>
                </c:pt>
                <c:pt idx="2">
                  <c:v>30</c:v>
                </c:pt>
                <c:pt idx="3">
                  <c:v>30.4</c:v>
                </c:pt>
                <c:pt idx="4">
                  <c:v>30.2</c:v>
                </c:pt>
                <c:pt idx="5">
                  <c:v>30.2</c:v>
                </c:pt>
                <c:pt idx="6">
                  <c:v>29.3</c:v>
                </c:pt>
                <c:pt idx="7">
                  <c:v>29.4</c:v>
                </c:pt>
                <c:pt idx="8">
                  <c:v>29</c:v>
                </c:pt>
                <c:pt idx="9">
                  <c:v>28.3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35F-FF45-9725-66AB25ABB40C}"/>
            </c:ext>
          </c:extLst>
        </c:ser>
        <c:ser>
          <c:idx val="3"/>
          <c:order val="2"/>
          <c:tx>
            <c:strRef>
              <c:f>BLEU!$H$3</c:f>
              <c:strCache>
                <c:ptCount val="1"/>
                <c:pt idx="0">
                  <c:v>1M</c:v>
                </c:pt>
              </c:strCache>
            </c:strRef>
          </c:tx>
          <c:spPr>
            <a:ln w="50800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triang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444854018766503E-2"/>
                  <c:y val="-5.658370848008886E-1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5F-FF45-9725-66AB25ABB40C}"/>
                </c:ext>
              </c:extLst>
            </c:dLbl>
            <c:dLbl>
              <c:idx val="2"/>
              <c:layout>
                <c:manualLayout>
                  <c:x val="-1.1029413361135561E-2"/>
                  <c:y val="6.172839506172839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5F-FF45-9725-66AB25ABB40C}"/>
                </c:ext>
              </c:extLst>
            </c:dLbl>
            <c:dLbl>
              <c:idx val="3"/>
              <c:layout>
                <c:manualLayout>
                  <c:x val="-5.5147066805678307E-3"/>
                  <c:y val="1.23456790123456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5F-FF45-9725-66AB25ABB40C}"/>
                </c:ext>
              </c:extLst>
            </c:dLbl>
            <c:dLbl>
              <c:idx val="4"/>
              <c:layout>
                <c:manualLayout>
                  <c:x val="-1.1029413361135561E-2"/>
                  <c:y val="1.5432098765432098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5F-FF45-9725-66AB25ABB40C}"/>
                </c:ext>
              </c:extLst>
            </c:dLbl>
            <c:dLbl>
              <c:idx val="5"/>
              <c:layout>
                <c:manualLayout>
                  <c:x val="-5.5147066805677804E-3"/>
                  <c:y val="-9.2592592592592882E-3"/>
                </c:manualLayout>
              </c:layout>
              <c:spPr>
                <a:noFill/>
                <a:ln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35F-FF45-9725-66AB25ABB40C}"/>
                </c:ext>
              </c:extLst>
            </c:dLbl>
            <c:dLbl>
              <c:idx val="6"/>
              <c:layout>
                <c:manualLayout>
                  <c:x val="-1.6544120041703341E-2"/>
                  <c:y val="-1.5432098765432098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35F-FF45-9725-66AB25ABB40C}"/>
                </c:ext>
              </c:extLst>
            </c:dLbl>
            <c:dLbl>
              <c:idx val="7"/>
              <c:layout>
                <c:manualLayout>
                  <c:x val="-1.9301473381987334E-2"/>
                  <c:y val="-1.85185185185185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35F-FF45-9725-66AB25ABB40C}"/>
                </c:ext>
              </c:extLst>
            </c:dLbl>
            <c:dLbl>
              <c:idx val="8"/>
              <c:layout>
                <c:manualLayout>
                  <c:x val="-8.2720600208517712E-3"/>
                  <c:y val="-1.54320987654321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35F-FF45-9725-66AB25ABB40C}"/>
                </c:ext>
              </c:extLst>
            </c:dLbl>
            <c:dLbl>
              <c:idx val="9"/>
              <c:layout>
                <c:manualLayout>
                  <c:x val="-8.2720600208518718E-3"/>
                  <c:y val="-1.8518518518518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4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BLEU!$H$4:$H$13</c:f>
              <c:numCache>
                <c:formatCode>General</c:formatCode>
                <c:ptCount val="10"/>
                <c:pt idx="0">
                  <c:v>28.2</c:v>
                </c:pt>
                <c:pt idx="1">
                  <c:v>31.1</c:v>
                </c:pt>
                <c:pt idx="2">
                  <c:v>32.200000000000003</c:v>
                </c:pt>
                <c:pt idx="3">
                  <c:v>32.700000000000003</c:v>
                </c:pt>
                <c:pt idx="4">
                  <c:v>32.9</c:v>
                </c:pt>
                <c:pt idx="5">
                  <c:v>33</c:v>
                </c:pt>
                <c:pt idx="6">
                  <c:v>32.799999999999997</c:v>
                </c:pt>
                <c:pt idx="7">
                  <c:v>32.5</c:v>
                </c:pt>
                <c:pt idx="8">
                  <c:v>32</c:v>
                </c:pt>
                <c:pt idx="9">
                  <c:v>31.4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35F-FF45-9725-66AB25ABB40C}"/>
            </c:ext>
          </c:extLst>
        </c:ser>
        <c:ser>
          <c:idx val="4"/>
          <c:order val="3"/>
          <c:tx>
            <c:strRef>
              <c:f>BLEU!$I$3</c:f>
              <c:strCache>
                <c:ptCount val="1"/>
                <c:pt idx="0">
                  <c:v>4.5M</c:v>
                </c:pt>
              </c:strCache>
            </c:strRef>
          </c:tx>
          <c:spPr>
            <a:ln w="50800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square"/>
            <c:size val="1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7"/>
              <c:spPr>
                <a:noFill/>
                <a:ln>
                  <a:solidFill>
                    <a:schemeClr val="accent1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E35F-FF45-9725-66AB25ABB40C}"/>
                </c:ext>
              </c:extLst>
            </c:dLbl>
            <c:dLbl>
              <c:idx val="8"/>
              <c:spPr>
                <a:noFill/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E35F-FF45-9725-66AB25ABB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BLEU!$I$4:$I$13</c:f>
              <c:numCache>
                <c:formatCode>General</c:formatCode>
                <c:ptCount val="10"/>
                <c:pt idx="0">
                  <c:v>28.2</c:v>
                </c:pt>
                <c:pt idx="1">
                  <c:v>32.299999999999997</c:v>
                </c:pt>
                <c:pt idx="2">
                  <c:v>33.299999999999997</c:v>
                </c:pt>
                <c:pt idx="3">
                  <c:v>33.9</c:v>
                </c:pt>
                <c:pt idx="4">
                  <c:v>34.4</c:v>
                </c:pt>
                <c:pt idx="5">
                  <c:v>35.1</c:v>
                </c:pt>
                <c:pt idx="6">
                  <c:v>35.9</c:v>
                </c:pt>
                <c:pt idx="7">
                  <c:v>36.799999999999997</c:v>
                </c:pt>
                <c:pt idx="8">
                  <c:v>36.9</c:v>
                </c:pt>
                <c:pt idx="9">
                  <c:v>36.5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35F-FF45-9725-66AB25ABB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0029568"/>
        <c:axId val="345731216"/>
      </c:lineChart>
      <c:catAx>
        <c:axId val="3500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Vocabulary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5731216"/>
        <c:crosses val="autoZero"/>
        <c:auto val="0"/>
        <c:lblAlgn val="ctr"/>
        <c:lblOffset val="100"/>
        <c:noMultiLvlLbl val="0"/>
      </c:catAx>
      <c:valAx>
        <c:axId val="345731216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00295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632462488431724"/>
          <c:y val="8.7448443944506932E-2"/>
          <c:w val="0.57771664921942556"/>
          <c:h val="6.11807046846416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 dirty="0">
                <a:solidFill>
                  <a:srgbClr val="C00000"/>
                </a:solidFill>
              </a:rPr>
              <a:t>EN→HI (IITB Test) and EN→LT (NewsTest2019)</a:t>
            </a:r>
          </a:p>
          <a:p>
            <a:pPr>
              <a:defRPr sz="4800" b="1" i="0" u="none" strike="noStrike" kern="1200" spc="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4800" b="1" dirty="0">
                <a:solidFill>
                  <a:srgbClr val="C00000"/>
                </a:solidFill>
              </a:rPr>
              <a:t>BLEU vs Vocabulary</a:t>
            </a:r>
            <a:r>
              <a:rPr lang="en-US" sz="4800" b="1" baseline="0" dirty="0">
                <a:solidFill>
                  <a:srgbClr val="C00000"/>
                </a:solidFill>
              </a:rPr>
              <a:t> Size</a:t>
            </a:r>
            <a:endParaRPr lang="en-US" sz="4800" b="1" dirty="0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1642825896762897E-2"/>
          <c:y val="0.15198138427141053"/>
          <c:w val="0.88186373578302713"/>
          <c:h val="0.72359069699620882"/>
        </c:manualLayout>
      </c:layout>
      <c:lineChart>
        <c:grouping val="standard"/>
        <c:varyColors val="0"/>
        <c:ser>
          <c:idx val="1"/>
          <c:order val="0"/>
          <c:tx>
            <c:strRef>
              <c:f>BLEU!$J$3</c:f>
              <c:strCache>
                <c:ptCount val="1"/>
                <c:pt idx="0">
                  <c:v>0.5M EN-HI </c:v>
                </c:pt>
              </c:strCache>
            </c:strRef>
          </c:tx>
          <c:spPr>
            <a:ln w="5080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1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1"/>
              <c:spPr>
                <a:noFill/>
                <a:ln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33BE-2041-A3E4-E992E58CC222}"/>
                </c:ext>
              </c:extLst>
            </c:dLbl>
            <c:dLbl>
              <c:idx val="2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3BE-2041-A3E4-E992E58CC222}"/>
                </c:ext>
              </c:extLst>
            </c:dLbl>
            <c:dLbl>
              <c:idx val="3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3BE-2041-A3E4-E992E58CC222}"/>
                </c:ext>
              </c:extLst>
            </c:dLbl>
            <c:dLbl>
              <c:idx val="4"/>
              <c:spPr>
                <a:noFill/>
                <a:ln>
                  <a:solidFill>
                    <a:schemeClr val="accent6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3BE-2041-A3E4-E992E58CC222}"/>
                </c:ext>
              </c:extLst>
            </c:dLbl>
            <c:dLbl>
              <c:idx val="5"/>
              <c:spPr>
                <a:noFill/>
                <a:ln>
                  <a:solidFill>
                    <a:schemeClr val="tx1">
                      <a:lumMod val="15000"/>
                      <a:lumOff val="85000"/>
                    </a:schemeClr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3BE-2041-A3E4-E992E58CC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6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BLEU!$J$4:$J$13</c:f>
              <c:numCache>
                <c:formatCode>General</c:formatCode>
                <c:ptCount val="10"/>
                <c:pt idx="0">
                  <c:v>15.4</c:v>
                </c:pt>
                <c:pt idx="1">
                  <c:v>15.8</c:v>
                </c:pt>
                <c:pt idx="2">
                  <c:v>15.6</c:v>
                </c:pt>
                <c:pt idx="3">
                  <c:v>15.7</c:v>
                </c:pt>
                <c:pt idx="4">
                  <c:v>15.7</c:v>
                </c:pt>
                <c:pt idx="5">
                  <c:v>15.7</c:v>
                </c:pt>
                <c:pt idx="6">
                  <c:v>15.4</c:v>
                </c:pt>
                <c:pt idx="7">
                  <c:v>14.5</c:v>
                </c:pt>
                <c:pt idx="8">
                  <c:v>13.9</c:v>
                </c:pt>
                <c:pt idx="9">
                  <c:v>13.8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BE-2041-A3E4-E992E58CC222}"/>
            </c:ext>
          </c:extLst>
        </c:ser>
        <c:ser>
          <c:idx val="2"/>
          <c:order val="1"/>
          <c:tx>
            <c:strRef>
              <c:f>BLEU!$K$3</c:f>
              <c:strCache>
                <c:ptCount val="1"/>
                <c:pt idx="0">
                  <c:v>1.3M EN-HI</c:v>
                </c:pt>
              </c:strCache>
            </c:strRef>
          </c:tx>
          <c:spPr>
            <a:ln w="5080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triang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2026431718061675E-2"/>
                  <c:y val="-3.08641975308642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BE-2041-A3E4-E992E58CC222}"/>
                </c:ext>
              </c:extLst>
            </c:dLbl>
            <c:dLbl>
              <c:idx val="1"/>
              <c:layout>
                <c:manualLayout>
                  <c:x val="-3.5792951541850221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BE-2041-A3E4-E992E58CC222}"/>
                </c:ext>
              </c:extLst>
            </c:dLbl>
            <c:dLbl>
              <c:idx val="2"/>
              <c:layout>
                <c:manualLayout>
                  <c:x val="-4.1299559471365689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BE-2041-A3E4-E992E58CC222}"/>
                </c:ext>
              </c:extLst>
            </c:dLbl>
            <c:dLbl>
              <c:idx val="3"/>
              <c:layout>
                <c:manualLayout>
                  <c:x val="-3.5792951541850221E-2"/>
                  <c:y val="-3.086419753086414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BE-2041-A3E4-E992E58CC222}"/>
                </c:ext>
              </c:extLst>
            </c:dLbl>
            <c:dLbl>
              <c:idx val="4"/>
              <c:layout>
                <c:manualLayout>
                  <c:x val="-4.680616740088106E-2"/>
                  <c:y val="-3.0864197530864255E-2"/>
                </c:manualLayout>
              </c:layout>
              <c:spPr>
                <a:noFill/>
                <a:ln>
                  <a:solidFill>
                    <a:schemeClr val="accent4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33BE-2041-A3E4-E992E58CC222}"/>
                </c:ext>
              </c:extLst>
            </c:dLbl>
            <c:dLbl>
              <c:idx val="5"/>
              <c:layout>
                <c:manualLayout>
                  <c:x val="-4.9559471365638763E-2"/>
                  <c:y val="-3.0864197530864255E-2"/>
                </c:manualLayout>
              </c:layout>
              <c:spPr>
                <a:noFill/>
                <a:ln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3BE-2041-A3E4-E992E58CC222}"/>
                </c:ext>
              </c:extLst>
            </c:dLbl>
            <c:dLbl>
              <c:idx val="6"/>
              <c:layout>
                <c:manualLayout>
                  <c:x val="-4.1299559471365738E-2"/>
                  <c:y val="2.46913580246913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3BE-2041-A3E4-E992E58CC222}"/>
                </c:ext>
              </c:extLst>
            </c:dLbl>
            <c:dLbl>
              <c:idx val="7"/>
              <c:layout>
                <c:manualLayout>
                  <c:x val="-3.8546255506607931E-2"/>
                  <c:y val="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3BE-2041-A3E4-E992E58CC222}"/>
                </c:ext>
              </c:extLst>
            </c:dLbl>
            <c:dLbl>
              <c:idx val="8"/>
              <c:layout>
                <c:manualLayout>
                  <c:x val="-4.1299559471365641E-2"/>
                  <c:y val="2.46913580246913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33BE-2041-A3E4-E992E58CC222}"/>
                </c:ext>
              </c:extLst>
            </c:dLbl>
            <c:dLbl>
              <c:idx val="9"/>
              <c:layout>
                <c:manualLayout>
                  <c:x val="-2.7533039647577091E-2"/>
                  <c:y val="2.46913580246913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3BE-2041-A3E4-E992E58CC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4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BLEU!$K$4:$K$13</c:f>
              <c:numCache>
                <c:formatCode>General</c:formatCode>
                <c:ptCount val="10"/>
                <c:pt idx="0">
                  <c:v>16.8</c:v>
                </c:pt>
                <c:pt idx="1">
                  <c:v>17.5</c:v>
                </c:pt>
                <c:pt idx="2">
                  <c:v>17.2</c:v>
                </c:pt>
                <c:pt idx="3">
                  <c:v>18</c:v>
                </c:pt>
                <c:pt idx="4">
                  <c:v>17.899999999999999</c:v>
                </c:pt>
                <c:pt idx="5">
                  <c:v>18.100000000000001</c:v>
                </c:pt>
                <c:pt idx="6">
                  <c:v>17.7</c:v>
                </c:pt>
                <c:pt idx="7">
                  <c:v>17.3</c:v>
                </c:pt>
                <c:pt idx="8">
                  <c:v>16.899999999999999</c:v>
                </c:pt>
                <c:pt idx="9">
                  <c:v>16.7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3BE-2041-A3E4-E992E58CC222}"/>
            </c:ext>
          </c:extLst>
        </c:ser>
        <c:ser>
          <c:idx val="3"/>
          <c:order val="2"/>
          <c:tx>
            <c:strRef>
              <c:f>BLEU!$L$3</c:f>
              <c:strCache>
                <c:ptCount val="1"/>
                <c:pt idx="0">
                  <c:v>0.6M EN-LT</c:v>
                </c:pt>
              </c:strCache>
            </c:strRef>
          </c:tx>
          <c:spPr>
            <a:ln w="50800" cap="rnd">
              <a:solidFill>
                <a:srgbClr val="7030A0"/>
              </a:solidFill>
              <a:prstDash val="lgDashDotDot"/>
              <a:round/>
            </a:ln>
            <a:effectLst/>
          </c:spPr>
          <c:marker>
            <c:symbol val="square"/>
            <c:size val="1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dLbls>
            <c:dLbl>
              <c:idx val="1"/>
              <c:spPr>
                <a:noFill/>
                <a:ln>
                  <a:solidFill>
                    <a:srgbClr val="7030A0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rgbClr val="7030A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33BE-2041-A3E4-E992E58CC222}"/>
                </c:ext>
              </c:extLst>
            </c:dLbl>
            <c:dLbl>
              <c:idx val="3"/>
              <c:spPr>
                <a:noFill/>
                <a:ln>
                  <a:solidFill>
                    <a:srgbClr val="7030A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ln>
                        <a:noFill/>
                      </a:ln>
                      <a:solidFill>
                        <a:srgbClr val="7030A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33BE-2041-A3E4-E992E58CC222}"/>
                </c:ext>
              </c:extLst>
            </c:dLbl>
            <c:dLbl>
              <c:idx val="4"/>
              <c:spPr>
                <a:noFill/>
                <a:ln>
                  <a:solidFill>
                    <a:srgbClr val="7030A0"/>
                  </a:solidFill>
                  <a:prstDash val="sysDot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rgbClr val="7030A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33BE-2041-A3E4-E992E58CC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rgbClr val="7030A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BLEU!$A$4:$A$13</c:f>
              <c:strCache>
                <c:ptCount val="10"/>
                <c:pt idx="0">
                  <c:v>Chars</c:v>
                </c:pt>
                <c:pt idx="1">
                  <c:v>500</c:v>
                </c:pt>
                <c:pt idx="2">
                  <c:v>1K</c:v>
                </c:pt>
                <c:pt idx="3">
                  <c:v>2K</c:v>
                </c:pt>
                <c:pt idx="4">
                  <c:v>4K</c:v>
                </c:pt>
                <c:pt idx="5">
                  <c:v>8K</c:v>
                </c:pt>
                <c:pt idx="6">
                  <c:v>16K</c:v>
                </c:pt>
                <c:pt idx="7">
                  <c:v>32K</c:v>
                </c:pt>
                <c:pt idx="8">
                  <c:v>48K</c:v>
                </c:pt>
                <c:pt idx="9">
                  <c:v>64K</c:v>
                </c:pt>
              </c:strCache>
            </c:strRef>
          </c:cat>
          <c:val>
            <c:numRef>
              <c:f>BLEU!$L$4:$L$13</c:f>
              <c:numCache>
                <c:formatCode>General</c:formatCode>
                <c:ptCount val="10"/>
                <c:pt idx="0">
                  <c:v>19.2</c:v>
                </c:pt>
                <c:pt idx="1">
                  <c:v>20.399999999999999</c:v>
                </c:pt>
                <c:pt idx="2">
                  <c:v>20.2</c:v>
                </c:pt>
                <c:pt idx="3">
                  <c:v>20.5</c:v>
                </c:pt>
                <c:pt idx="4">
                  <c:v>20.3</c:v>
                </c:pt>
                <c:pt idx="5">
                  <c:v>19.8</c:v>
                </c:pt>
                <c:pt idx="6">
                  <c:v>19.399999999999999</c:v>
                </c:pt>
                <c:pt idx="7">
                  <c:v>18.399999999999999</c:v>
                </c:pt>
                <c:pt idx="8">
                  <c:v>18.2</c:v>
                </c:pt>
                <c:pt idx="9">
                  <c:v>17.5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33BE-2041-A3E4-E992E58CC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0029568"/>
        <c:axId val="345731216"/>
      </c:lineChart>
      <c:catAx>
        <c:axId val="35002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Vocabulary Size</a:t>
                </a:r>
              </a:p>
            </c:rich>
          </c:tx>
          <c:layout>
            <c:manualLayout>
              <c:xMode val="edge"/>
              <c:yMode val="edge"/>
              <c:x val="0.41079002624671923"/>
              <c:y val="0.9327017108972489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5731216"/>
        <c:crosses val="autoZero"/>
        <c:auto val="0"/>
        <c:lblAlgn val="ctr"/>
        <c:lblOffset val="100"/>
        <c:noMultiLvlLbl val="0"/>
      </c:catAx>
      <c:valAx>
        <c:axId val="345731216"/>
        <c:scaling>
          <c:orientation val="minMax"/>
          <c:max val="25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3600" b="1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00295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5.3669510061242348E-2"/>
          <c:y val="0.13253235272674249"/>
          <c:w val="0.9233049637177706"/>
          <c:h val="6.11807046846416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8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Class Frequency Bias  DE→EN NewsTest19  </a:t>
            </a:r>
          </a:p>
        </c:rich>
      </c:tx>
      <c:layout>
        <c:manualLayout>
          <c:xMode val="edge"/>
          <c:yMode val="edge"/>
          <c:x val="0.1688077792359288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8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313357874222354"/>
          <c:y val="0.16493547681539808"/>
          <c:w val="0.84660747714489959"/>
          <c:h val="0.73729593175853014"/>
        </c:manualLayout>
      </c:layout>
      <c:scatterChart>
        <c:scatterStyle val="lineMarker"/>
        <c:varyColors val="0"/>
        <c:ser>
          <c:idx val="0"/>
          <c:order val="0"/>
          <c:tx>
            <c:v>Precision 30K</c:v>
          </c:tx>
          <c:spPr>
            <a:ln w="1905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Sheet2!$A$59:$A$67</c:f>
              <c:numCache>
                <c:formatCode>General</c:formatCode>
                <c:ptCount val="9"/>
                <c:pt idx="0">
                  <c:v>0.42699999999999999</c:v>
                </c:pt>
                <c:pt idx="1">
                  <c:v>0.46300000000000002</c:v>
                </c:pt>
                <c:pt idx="2">
                  <c:v>0.497</c:v>
                </c:pt>
                <c:pt idx="3">
                  <c:v>0.54200000000000004</c:v>
                </c:pt>
                <c:pt idx="4">
                  <c:v>0.60299999999999998</c:v>
                </c:pt>
                <c:pt idx="5">
                  <c:v>0.68600000000000005</c:v>
                </c:pt>
                <c:pt idx="6">
                  <c:v>0.69899999999999995</c:v>
                </c:pt>
              </c:numCache>
            </c:numRef>
          </c:xVal>
          <c:yVal>
            <c:numRef>
              <c:f>Sheet2!$L$59:$L$67</c:f>
              <c:numCache>
                <c:formatCode>General</c:formatCode>
                <c:ptCount val="9"/>
                <c:pt idx="0">
                  <c:v>-7.4999999999999997E-2</c:v>
                </c:pt>
                <c:pt idx="1">
                  <c:v>-7.4999999999999997E-2</c:v>
                </c:pt>
                <c:pt idx="2">
                  <c:v>-7.8E-2</c:v>
                </c:pt>
                <c:pt idx="3">
                  <c:v>5.0999999999999997E-2</c:v>
                </c:pt>
                <c:pt idx="4">
                  <c:v>0.17199999999999999</c:v>
                </c:pt>
                <c:pt idx="5">
                  <c:v>0.29899999999999999</c:v>
                </c:pt>
                <c:pt idx="6">
                  <c:v>0.30099999999999999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3D-AD4A-9BF4-BD381FCA1741}"/>
            </c:ext>
          </c:extLst>
        </c:ser>
        <c:ser>
          <c:idx val="1"/>
          <c:order val="1"/>
          <c:tx>
            <c:v>Precision 0.5M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0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2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Sheet2!$B$59:$B$67</c:f>
              <c:numCache>
                <c:formatCode>General</c:formatCode>
                <c:ptCount val="9"/>
                <c:pt idx="0">
                  <c:v>0.443</c:v>
                </c:pt>
                <c:pt idx="1">
                  <c:v>0.47099999999999997</c:v>
                </c:pt>
                <c:pt idx="2">
                  <c:v>0.49399999999999999</c:v>
                </c:pt>
                <c:pt idx="3">
                  <c:v>0.52800000000000002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0.71799999999999997</c:v>
                </c:pt>
                <c:pt idx="7">
                  <c:v>0.76300000000000001</c:v>
                </c:pt>
                <c:pt idx="8">
                  <c:v>0.79400000000000004</c:v>
                </c:pt>
              </c:numCache>
            </c:numRef>
          </c:xVal>
          <c:yVal>
            <c:numRef>
              <c:f>Sheet2!$M$59:$M$67</c:f>
              <c:numCache>
                <c:formatCode>General</c:formatCode>
                <c:ptCount val="9"/>
                <c:pt idx="0">
                  <c:v>-0.20300000000000001</c:v>
                </c:pt>
                <c:pt idx="1">
                  <c:v>-0.16500000000000001</c:v>
                </c:pt>
                <c:pt idx="2">
                  <c:v>-0.122</c:v>
                </c:pt>
                <c:pt idx="3">
                  <c:v>-5.0000000000000001E-3</c:v>
                </c:pt>
                <c:pt idx="4">
                  <c:v>6.0999999999999999E-2</c:v>
                </c:pt>
                <c:pt idx="5">
                  <c:v>9.7000000000000003E-2</c:v>
                </c:pt>
                <c:pt idx="6">
                  <c:v>0.13700000000000001</c:v>
                </c:pt>
                <c:pt idx="7">
                  <c:v>0.16600000000000001</c:v>
                </c:pt>
                <c:pt idx="8">
                  <c:v>0.183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03D-AD4A-9BF4-BD381FCA1741}"/>
            </c:ext>
          </c:extLst>
        </c:ser>
        <c:ser>
          <c:idx val="2"/>
          <c:order val="2"/>
          <c:tx>
            <c:v>Precision 1M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76200">
                <a:solidFill>
                  <a:schemeClr val="accent3"/>
                </a:solidFill>
              </a:ln>
              <a:effectLst/>
            </c:spPr>
          </c:marker>
          <c:trendline>
            <c:spPr>
              <a:ln w="5080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Sheet2!$C$59:$C$67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0.64200000000000002</c:v>
                </c:pt>
                <c:pt idx="6">
                  <c:v>0.71699999999999997</c:v>
                </c:pt>
                <c:pt idx="7">
                  <c:v>0.76100000000000001</c:v>
                </c:pt>
                <c:pt idx="8">
                  <c:v>0.79</c:v>
                </c:pt>
              </c:numCache>
            </c:numRef>
          </c:xVal>
          <c:yVal>
            <c:numRef>
              <c:f>Sheet2!$N$59:$N$67</c:f>
              <c:numCache>
                <c:formatCode>General</c:formatCode>
                <c:ptCount val="9"/>
                <c:pt idx="0">
                  <c:v>-0.23400000000000001</c:v>
                </c:pt>
                <c:pt idx="1">
                  <c:v>-0.16400000000000001</c:v>
                </c:pt>
                <c:pt idx="2">
                  <c:v>-0.108</c:v>
                </c:pt>
                <c:pt idx="3">
                  <c:v>-0.03</c:v>
                </c:pt>
                <c:pt idx="4">
                  <c:v>3.3000000000000002E-2</c:v>
                </c:pt>
                <c:pt idx="5">
                  <c:v>7.3999999999999996E-2</c:v>
                </c:pt>
                <c:pt idx="6">
                  <c:v>0.11799999999999999</c:v>
                </c:pt>
                <c:pt idx="7">
                  <c:v>0.14899999999999999</c:v>
                </c:pt>
                <c:pt idx="8">
                  <c:v>0.159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03D-AD4A-9BF4-BD381FCA1741}"/>
            </c:ext>
          </c:extLst>
        </c:ser>
        <c:ser>
          <c:idx val="3"/>
          <c:order val="3"/>
          <c:tx>
            <c:v>Precision 4.5M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chemeClr val="accent4"/>
              </a:solidFill>
              <a:ln w="12700">
                <a:solidFill>
                  <a:schemeClr val="accent4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4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Sheet2!$D$59:$D$67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0.71599999999999997</c:v>
                </c:pt>
                <c:pt idx="7">
                  <c:v>0.75900000000000001</c:v>
                </c:pt>
                <c:pt idx="8">
                  <c:v>0.78800000000000003</c:v>
                </c:pt>
              </c:numCache>
            </c:numRef>
          </c:xVal>
          <c:yVal>
            <c:numRef>
              <c:f>Sheet2!$O$59:$O$67</c:f>
              <c:numCache>
                <c:formatCode>General</c:formatCode>
                <c:ptCount val="9"/>
                <c:pt idx="0">
                  <c:v>-0.20899999999999999</c:v>
                </c:pt>
                <c:pt idx="1">
                  <c:v>-0.154</c:v>
                </c:pt>
                <c:pt idx="2">
                  <c:v>-9.6000000000000002E-2</c:v>
                </c:pt>
                <c:pt idx="3">
                  <c:v>-2.9000000000000001E-2</c:v>
                </c:pt>
                <c:pt idx="4">
                  <c:v>3.1E-2</c:v>
                </c:pt>
                <c:pt idx="5">
                  <c:v>6.4000000000000001E-2</c:v>
                </c:pt>
                <c:pt idx="6">
                  <c:v>0.112</c:v>
                </c:pt>
                <c:pt idx="7">
                  <c:v>0.14299999999999999</c:v>
                </c:pt>
                <c:pt idx="8">
                  <c:v>0.16200000000000001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03D-AD4A-9BF4-BD381FCA1741}"/>
            </c:ext>
          </c:extLst>
        </c:ser>
        <c:ser>
          <c:idx val="4"/>
          <c:order val="4"/>
          <c:tx>
            <c:v>Recall 30K</c:v>
          </c:tx>
          <c:spPr>
            <a:ln w="25400" cap="rnd">
              <a:noFill/>
              <a:round/>
            </a:ln>
            <a:effectLst/>
          </c:spPr>
          <c:marker>
            <c:symbol val="dash"/>
            <c:size val="10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5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Sheet2!$A$59:$A$67</c:f>
              <c:numCache>
                <c:formatCode>General</c:formatCode>
                <c:ptCount val="9"/>
                <c:pt idx="0">
                  <c:v>0.42699999999999999</c:v>
                </c:pt>
                <c:pt idx="1">
                  <c:v>0.46300000000000002</c:v>
                </c:pt>
                <c:pt idx="2">
                  <c:v>0.497</c:v>
                </c:pt>
                <c:pt idx="3">
                  <c:v>0.54200000000000004</c:v>
                </c:pt>
                <c:pt idx="4">
                  <c:v>0.60299999999999998</c:v>
                </c:pt>
                <c:pt idx="5">
                  <c:v>0.68600000000000005</c:v>
                </c:pt>
                <c:pt idx="6">
                  <c:v>0.69899999999999995</c:v>
                </c:pt>
              </c:numCache>
            </c:numRef>
          </c:xVal>
          <c:yVal>
            <c:numRef>
              <c:f>Sheet2!$W$59:$W$67</c:f>
              <c:numCache>
                <c:formatCode>General</c:formatCode>
                <c:ptCount val="9"/>
                <c:pt idx="0">
                  <c:v>-0.19500000000000001</c:v>
                </c:pt>
                <c:pt idx="1">
                  <c:v>-0.17399999999999999</c:v>
                </c:pt>
                <c:pt idx="2">
                  <c:v>-0.20499999999999999</c:v>
                </c:pt>
                <c:pt idx="3">
                  <c:v>-0.223</c:v>
                </c:pt>
                <c:pt idx="4">
                  <c:v>-0.28000000000000003</c:v>
                </c:pt>
                <c:pt idx="5">
                  <c:v>-0.34399999999999997</c:v>
                </c:pt>
                <c:pt idx="6">
                  <c:v>-0.35899999999999999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E03D-AD4A-9BF4-BD381FCA1741}"/>
            </c:ext>
          </c:extLst>
        </c:ser>
        <c:ser>
          <c:idx val="5"/>
          <c:order val="5"/>
          <c:tx>
            <c:v>Recall 0.5M</c:v>
          </c:tx>
          <c:spPr>
            <a:ln w="25400" cap="rnd">
              <a:noFill/>
              <a:round/>
            </a:ln>
            <a:effectLst/>
          </c:spPr>
          <c:marker>
            <c:symbol val="star"/>
            <c:size val="8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6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Sheet2!$B$59:$B$67</c:f>
              <c:numCache>
                <c:formatCode>General</c:formatCode>
                <c:ptCount val="9"/>
                <c:pt idx="0">
                  <c:v>0.443</c:v>
                </c:pt>
                <c:pt idx="1">
                  <c:v>0.47099999999999997</c:v>
                </c:pt>
                <c:pt idx="2">
                  <c:v>0.49399999999999999</c:v>
                </c:pt>
                <c:pt idx="3">
                  <c:v>0.52800000000000002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0.71799999999999997</c:v>
                </c:pt>
                <c:pt idx="7">
                  <c:v>0.76300000000000001</c:v>
                </c:pt>
                <c:pt idx="8">
                  <c:v>0.79400000000000004</c:v>
                </c:pt>
              </c:numCache>
            </c:numRef>
          </c:xVal>
          <c:yVal>
            <c:numRef>
              <c:f>Sheet2!$X$59:$X$67</c:f>
              <c:numCache>
                <c:formatCode>General</c:formatCode>
                <c:ptCount val="9"/>
                <c:pt idx="0">
                  <c:v>-0.20899999999999999</c:v>
                </c:pt>
                <c:pt idx="1">
                  <c:v>-0.156</c:v>
                </c:pt>
                <c:pt idx="2">
                  <c:v>-0.17</c:v>
                </c:pt>
                <c:pt idx="3">
                  <c:v>-0.128</c:v>
                </c:pt>
                <c:pt idx="4">
                  <c:v>-0.16</c:v>
                </c:pt>
                <c:pt idx="5">
                  <c:v>-0.17399999999999999</c:v>
                </c:pt>
                <c:pt idx="6">
                  <c:v>-0.16500000000000001</c:v>
                </c:pt>
                <c:pt idx="7">
                  <c:v>-0.18</c:v>
                </c:pt>
                <c:pt idx="8">
                  <c:v>-0.192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E03D-AD4A-9BF4-BD381FCA1741}"/>
            </c:ext>
          </c:extLst>
        </c:ser>
        <c:ser>
          <c:idx val="6"/>
          <c:order val="6"/>
          <c:tx>
            <c:v>Recall 1M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chemeClr val="accent1">
                  <a:lumMod val="60000"/>
                </a:schemeClr>
              </a:solidFill>
              <a:ln w="9525">
                <a:noFill/>
              </a:ln>
              <a:effectLst/>
            </c:spPr>
          </c:marker>
          <c:trendline>
            <c:spPr>
              <a:ln w="38100" cap="rnd">
                <a:solidFill>
                  <a:schemeClr val="accent1">
                    <a:lumMod val="60000"/>
                  </a:scheme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Sheet2!$C$59:$C$67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0.64200000000000002</c:v>
                </c:pt>
                <c:pt idx="6">
                  <c:v>0.71699999999999997</c:v>
                </c:pt>
                <c:pt idx="7">
                  <c:v>0.76100000000000001</c:v>
                </c:pt>
                <c:pt idx="8">
                  <c:v>0.79</c:v>
                </c:pt>
              </c:numCache>
            </c:numRef>
          </c:xVal>
          <c:yVal>
            <c:numRef>
              <c:f>Sheet2!$Y$59:$Y$67</c:f>
              <c:numCache>
                <c:formatCode>General</c:formatCode>
                <c:ptCount val="9"/>
                <c:pt idx="0">
                  <c:v>-0.23499999999999999</c:v>
                </c:pt>
                <c:pt idx="1">
                  <c:v>-0.155</c:v>
                </c:pt>
                <c:pt idx="2">
                  <c:v>-0.14599999999999999</c:v>
                </c:pt>
                <c:pt idx="3">
                  <c:v>-0.14399999999999999</c:v>
                </c:pt>
                <c:pt idx="4">
                  <c:v>-0.158</c:v>
                </c:pt>
                <c:pt idx="5">
                  <c:v>-0.16400000000000001</c:v>
                </c:pt>
                <c:pt idx="6">
                  <c:v>-0.151</c:v>
                </c:pt>
                <c:pt idx="7">
                  <c:v>-0.14699999999999999</c:v>
                </c:pt>
                <c:pt idx="8">
                  <c:v>-0.17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E03D-AD4A-9BF4-BD381FCA1741}"/>
            </c:ext>
          </c:extLst>
        </c:ser>
        <c:ser>
          <c:idx val="7"/>
          <c:order val="7"/>
          <c:tx>
            <c:v>Recall 4.5M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2">
                    <a:lumMod val="60000"/>
                  </a:scheme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Sheet2!$D$59:$D$67</c:f>
              <c:numCache>
                <c:formatCode>General</c:formatCode>
                <c:ptCount val="9"/>
                <c:pt idx="0">
                  <c:v>0.41799999999999998</c:v>
                </c:pt>
                <c:pt idx="1">
                  <c:v>0.45900000000000002</c:v>
                </c:pt>
                <c:pt idx="2">
                  <c:v>0.49</c:v>
                </c:pt>
                <c:pt idx="3">
                  <c:v>0.52700000000000002</c:v>
                </c:pt>
                <c:pt idx="4">
                  <c:v>0.57699999999999996</c:v>
                </c:pt>
                <c:pt idx="5">
                  <c:v>0.64300000000000002</c:v>
                </c:pt>
                <c:pt idx="6">
                  <c:v>0.71599999999999997</c:v>
                </c:pt>
                <c:pt idx="7">
                  <c:v>0.75900000000000001</c:v>
                </c:pt>
                <c:pt idx="8">
                  <c:v>0.78800000000000003</c:v>
                </c:pt>
              </c:numCache>
            </c:numRef>
          </c:xVal>
          <c:yVal>
            <c:numRef>
              <c:f>Sheet2!$Z$59:$Z$67</c:f>
              <c:numCache>
                <c:formatCode>General</c:formatCode>
                <c:ptCount val="9"/>
                <c:pt idx="0">
                  <c:v>-0.23599999999999999</c:v>
                </c:pt>
                <c:pt idx="1">
                  <c:v>-0.13400000000000001</c:v>
                </c:pt>
                <c:pt idx="2">
                  <c:v>-0.13900000000000001</c:v>
                </c:pt>
                <c:pt idx="3">
                  <c:v>-0.13800000000000001</c:v>
                </c:pt>
                <c:pt idx="4">
                  <c:v>-0.154</c:v>
                </c:pt>
                <c:pt idx="5">
                  <c:v>-0.16600000000000001</c:v>
                </c:pt>
                <c:pt idx="6">
                  <c:v>-0.13800000000000001</c:v>
                </c:pt>
                <c:pt idx="7">
                  <c:v>-0.13200000000000001</c:v>
                </c:pt>
                <c:pt idx="8">
                  <c:v>-0.13200000000000001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E03D-AD4A-9BF4-BD381FCA1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6748111"/>
        <c:axId val="1826717599"/>
      </c:scatterChart>
      <c:valAx>
        <c:axId val="1826748111"/>
        <c:scaling>
          <c:orientation val="minMax"/>
          <c:min val="0.3500000000000000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Class Imbalance (D)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6717599"/>
        <c:crosses val="autoZero"/>
        <c:crossBetween val="midCat"/>
      </c:valAx>
      <c:valAx>
        <c:axId val="1826717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Pearson Correlation Coefficient with Class Rank </a:t>
                </a:r>
              </a:p>
            </c:rich>
          </c:tx>
          <c:layout>
            <c:manualLayout>
              <c:xMode val="edge"/>
              <c:yMode val="edge"/>
              <c:x val="1.5479295022434093E-2"/>
              <c:y val="0.139963216394584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67481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egendEntry>
        <c:idx val="12"/>
        <c:delete val="1"/>
      </c:legendEntry>
      <c:legendEntry>
        <c:idx val="13"/>
        <c:delete val="1"/>
      </c:legendEntry>
      <c:legendEntry>
        <c:idx val="14"/>
        <c:delete val="1"/>
      </c:legendEntry>
      <c:legendEntry>
        <c:idx val="15"/>
        <c:delete val="1"/>
      </c:legendEntry>
      <c:layout>
        <c:manualLayout>
          <c:xMode val="edge"/>
          <c:yMode val="edge"/>
          <c:x val="9.8457093904928544E-2"/>
          <c:y val="7.3108267716535433E-2"/>
          <c:w val="0.8763472642756206"/>
          <c:h val="8.41399287113379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662213772052376E-2"/>
          <c:y val="0.14449706097706655"/>
          <c:w val="0.89769626788922385"/>
          <c:h val="0.73194427337710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Sheet1!$C$5:$D$5</c:f>
              <c:numCache>
                <c:formatCode>0.00</c:formatCode>
                <c:ptCount val="2"/>
                <c:pt idx="0">
                  <c:v>0.44400000000000001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D8-6C4B-ACC9-725609059A16}"/>
            </c:ext>
          </c:extLst>
        </c:ser>
        <c:ser>
          <c:idx val="1"/>
          <c:order val="1"/>
          <c:tx>
            <c:strRef>
              <c:f>Sheet1!$B$6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Sheet1!$C$6:$D$6</c:f>
              <c:numCache>
                <c:formatCode>0.00</c:formatCode>
                <c:ptCount val="2"/>
                <c:pt idx="0">
                  <c:v>0.27800000000000002</c:v>
                </c:pt>
                <c:pt idx="1">
                  <c:v>0.77800000000000002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D8-6C4B-ACC9-725609059A16}"/>
            </c:ext>
          </c:extLst>
        </c:ser>
        <c:ser>
          <c:idx val="2"/>
          <c:order val="2"/>
          <c:tx>
            <c:strRef>
              <c:f>Sheet1!$B$7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Sheet1!$C$7:$D$7</c:f>
              <c:numCache>
                <c:formatCode>0.00</c:formatCode>
                <c:ptCount val="2"/>
                <c:pt idx="0">
                  <c:v>0.222</c:v>
                </c:pt>
                <c:pt idx="1">
                  <c:v>0.72199999999999998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D8-6C4B-ACC9-725609059A16}"/>
            </c:ext>
          </c:extLst>
        </c:ser>
        <c:ser>
          <c:idx val="3"/>
          <c:order val="3"/>
          <c:tx>
            <c:strRef>
              <c:f>Sheet1!$B$8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Sheet1!$C$8:$D$8</c:f>
              <c:numCache>
                <c:formatCode>0.00</c:formatCode>
                <c:ptCount val="2"/>
                <c:pt idx="0">
                  <c:v>0.33300000000000002</c:v>
                </c:pt>
                <c:pt idx="1">
                  <c:v>0.61099999999999999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D8-6C4B-ACC9-725609059A16}"/>
            </c:ext>
          </c:extLst>
        </c:ser>
        <c:ser>
          <c:idx val="4"/>
          <c:order val="4"/>
          <c:tx>
            <c:strRef>
              <c:f>Sheet1!$B$9</c:f>
              <c:strCache>
                <c:ptCount val="1"/>
                <c:pt idx="0">
                  <c:v>BLUERTmean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Sheet1!$C$9:$D$9</c:f>
              <c:numCache>
                <c:formatCode>0.00</c:formatCode>
                <c:ptCount val="2"/>
                <c:pt idx="0">
                  <c:v>0.44400000000000001</c:v>
                </c:pt>
                <c:pt idx="1">
                  <c:v>0.83299999999999996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D8-6C4B-ACC9-725609059A16}"/>
            </c:ext>
          </c:extLst>
        </c:ser>
        <c:ser>
          <c:idx val="5"/>
          <c:order val="5"/>
          <c:tx>
            <c:strRef>
              <c:f>Sheet1!$B$10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Sheet1!$C$4:$D$4</c:f>
              <c:strCache>
                <c:ptCount val="2"/>
                <c:pt idx="0">
                  <c:v>Fluency and Grammar</c:v>
                </c:pt>
                <c:pt idx="1">
                  <c:v>Semantics</c:v>
                </c:pt>
              </c:strCache>
            </c:strRef>
          </c:cat>
          <c:val>
            <c:numRef>
              <c:f>Sheet1!$C$10:$D$10</c:f>
              <c:numCache>
                <c:formatCode>0.00</c:formatCode>
                <c:ptCount val="2"/>
                <c:pt idx="0">
                  <c:v>0.61099999999999999</c:v>
                </c:pt>
                <c:pt idx="1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D8-6C4B-ACC9-725609059A1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3444256"/>
        <c:axId val="1723574496"/>
      </c:barChart>
      <c:catAx>
        <c:axId val="17234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74496"/>
        <c:crosses val="autoZero"/>
        <c:auto val="1"/>
        <c:lblAlgn val="ctr"/>
        <c:lblOffset val="100"/>
        <c:noMultiLvlLbl val="0"/>
      </c:catAx>
      <c:valAx>
        <c:axId val="172357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 b="1" dirty="0"/>
                  <a:t>𝜏 with Human</a:t>
                </a:r>
                <a:r>
                  <a:rPr lang="en-US" sz="3600" b="1" baseline="0" dirty="0"/>
                  <a:t> Judgements</a:t>
                </a:r>
                <a:r>
                  <a:rPr lang="en-US" sz="3600" b="1" dirty="0"/>
                  <a:t> </a:t>
                </a:r>
              </a:p>
            </c:rich>
          </c:tx>
          <c:layout>
            <c:manualLayout>
              <c:xMode val="edge"/>
              <c:yMode val="edge"/>
              <c:x val="1.2516211763813043E-2"/>
              <c:y val="0.191788684962860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44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16102807903729"/>
          <c:y val="3.174800841506914E-2"/>
          <c:w val="0.68658355667805671"/>
          <c:h val="6.8529972303519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/>
              <a:t>WMT Metrics Task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</c:f>
              <c:strCache>
                <c:ptCount val="1"/>
                <c:pt idx="0">
                  <c:v>*BLEU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5151515151515152E-2"/>
                  <c:y val="-2.9296880631936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DB-E84F-A030-EB4FB6DDD309}"/>
                </c:ext>
              </c:extLst>
            </c:dLbl>
            <c:dLbl>
              <c:idx val="4"/>
              <c:layout>
                <c:manualLayout>
                  <c:x val="-1.298701298701298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(Sheet1!$I$5:$I$7,Sheet1!$I$9:$I$11)</c:f>
              <c:numCache>
                <c:formatCode>0.00</c:formatCode>
                <c:ptCount val="6"/>
                <c:pt idx="0">
                  <c:v>0.752</c:v>
                </c:pt>
                <c:pt idx="1">
                  <c:v>0.85799999999999998</c:v>
                </c:pt>
                <c:pt idx="2">
                  <c:v>0.751</c:v>
                </c:pt>
                <c:pt idx="3">
                  <c:v>0.75800000000000001</c:v>
                </c:pt>
                <c:pt idx="4">
                  <c:v>0.86799999999999999</c:v>
                </c:pt>
                <c:pt idx="5">
                  <c:v>0.78200000000000003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DB-E84F-A030-EB4FB6DDD309}"/>
            </c:ext>
          </c:extLst>
        </c:ser>
        <c:ser>
          <c:idx val="1"/>
          <c:order val="1"/>
          <c:tx>
            <c:strRef>
              <c:f>Sheet1!$J$4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7.034632034632074E-3"/>
                  <c:y val="-1.90429724107584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DB-E84F-A030-EB4FB6DDD309}"/>
                </c:ext>
              </c:extLst>
            </c:dLbl>
            <c:dLbl>
              <c:idx val="4"/>
              <c:layout>
                <c:manualLayout>
                  <c:x val="-1.4069264069264148E-2"/>
                  <c:y val="-4.1015632884710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(Sheet1!$J$5:$J$7,Sheet1!$J$9:$J$11)</c:f>
              <c:numCache>
                <c:formatCode>0.00</c:formatCode>
                <c:ptCount val="6"/>
                <c:pt idx="0">
                  <c:v>0.71299999999999997</c:v>
                </c:pt>
                <c:pt idx="1">
                  <c:v>0.85699999999999998</c:v>
                </c:pt>
                <c:pt idx="2">
                  <c:v>0.77100000000000002</c:v>
                </c:pt>
                <c:pt idx="3">
                  <c:v>0.73299999999999998</c:v>
                </c:pt>
                <c:pt idx="4">
                  <c:v>0.86799999999999999</c:v>
                </c:pt>
                <c:pt idx="5">
                  <c:v>0.752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DB-E84F-A030-EB4FB6DDD309}"/>
            </c:ext>
          </c:extLst>
        </c:ser>
        <c:ser>
          <c:idx val="2"/>
          <c:order val="2"/>
          <c:tx>
            <c:strRef>
              <c:f>Sheet1!$K$4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1991341991341999E-3"/>
                  <c:y val="-4.8339853042694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DB-E84F-A030-EB4FB6DDD309}"/>
                </c:ext>
              </c:extLst>
            </c:dLbl>
            <c:dLbl>
              <c:idx val="1"/>
              <c:layout>
                <c:manualLayout>
                  <c:x val="-1.0822510822510823E-3"/>
                  <c:y val="-4.8339853042694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DB-E84F-A030-EB4FB6DDD309}"/>
                </c:ext>
              </c:extLst>
            </c:dLbl>
            <c:dLbl>
              <c:idx val="2"/>
              <c:layout>
                <c:manualLayout>
                  <c:x val="-1.3528138528138528E-2"/>
                  <c:y val="-2.05078164423552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DB-E84F-A030-EB4FB6DDD309}"/>
                </c:ext>
              </c:extLst>
            </c:dLbl>
            <c:dLbl>
              <c:idx val="3"/>
              <c:layout>
                <c:manualLayout>
                  <c:x val="-5.4112554112554113E-4"/>
                  <c:y val="-3.8085944821516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DB-E84F-A030-EB4FB6DDD309}"/>
                </c:ext>
              </c:extLst>
            </c:dLbl>
            <c:dLbl>
              <c:idx val="5"/>
              <c:layout>
                <c:manualLayout>
                  <c:x val="-6.4935064935066527E-3"/>
                  <c:y val="-4.39453209479040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(Sheet1!$K$5:$K$7,Sheet1!$K$9:$K$11)</c:f>
              <c:numCache>
                <c:formatCode>0.00</c:formatCode>
                <c:ptCount val="6"/>
                <c:pt idx="0">
                  <c:v>0.71399999999999997</c:v>
                </c:pt>
                <c:pt idx="1">
                  <c:v>0.875</c:v>
                </c:pt>
                <c:pt idx="2">
                  <c:v>0.82099999999999995</c:v>
                </c:pt>
                <c:pt idx="3">
                  <c:v>0.73499999999999999</c:v>
                </c:pt>
                <c:pt idx="4">
                  <c:v>0.90100000000000002</c:v>
                </c:pt>
                <c:pt idx="5">
                  <c:v>0.84399999999999997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DB-E84F-A030-EB4FB6DDD309}"/>
            </c:ext>
          </c:extLst>
        </c:ser>
        <c:ser>
          <c:idx val="3"/>
          <c:order val="3"/>
          <c:tx>
            <c:strRef>
              <c:f>Sheet1!$L$4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4.8701298701299498E-3"/>
                  <c:y val="-2.05078164423552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DB-E84F-A030-EB4FB6DDD309}"/>
                </c:ext>
              </c:extLst>
            </c:dLbl>
            <c:dLbl>
              <c:idx val="5"/>
              <c:layout>
                <c:manualLayout>
                  <c:x val="1.6233766233766235E-3"/>
                  <c:y val="-4.24804769163072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(Sheet1!$L$5:$L$7,Sheet1!$L$9:$L$11)</c:f>
              <c:numCache>
                <c:formatCode>0.00</c:formatCode>
                <c:ptCount val="6"/>
                <c:pt idx="0">
                  <c:v>0.74199999999999999</c:v>
                </c:pt>
                <c:pt idx="1">
                  <c:v>0.873</c:v>
                </c:pt>
                <c:pt idx="2">
                  <c:v>0.81799999999999995</c:v>
                </c:pt>
                <c:pt idx="3">
                  <c:v>0.72799999999999998</c:v>
                </c:pt>
                <c:pt idx="4">
                  <c:v>0.879</c:v>
                </c:pt>
                <c:pt idx="5">
                  <c:v>0.84399999999999997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DB-E84F-A030-EB4FB6DDD309}"/>
            </c:ext>
          </c:extLst>
        </c:ser>
        <c:ser>
          <c:idx val="4"/>
          <c:order val="4"/>
          <c:tx>
            <c:strRef>
              <c:f>Sheet1!$M$4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1.1363636363636364E-2"/>
                  <c:y val="1.4648440315968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DB-E84F-A030-EB4FB6DDD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(Sheet1!$G$5:$H$7,Sheet1!$G$9:$H$11)</c:f>
              <c:multiLvlStrCache>
                <c:ptCount val="6"/>
                <c:lvl>
                  <c:pt idx="0">
                    <c:v>2017 (13)</c:v>
                  </c:pt>
                  <c:pt idx="1">
                    <c:v>2018 (14)</c:v>
                  </c:pt>
                  <c:pt idx="2">
                    <c:v>2019 (18)</c:v>
                  </c:pt>
                  <c:pt idx="3">
                    <c:v>2017 (13)</c:v>
                  </c:pt>
                  <c:pt idx="4">
                    <c:v>2018 (14)</c:v>
                  </c:pt>
                  <c:pt idx="5">
                    <c:v>2019 (18)</c:v>
                  </c:pt>
                </c:lvl>
                <c:lvl>
                  <c:pt idx="0">
                    <c:v>Mean 𝜏</c:v>
                  </c:pt>
                  <c:pt idx="3">
                    <c:v>Median 𝜏 </c:v>
                  </c:pt>
                </c:lvl>
              </c:multiLvlStrCache>
            </c:multiLvlStrRef>
          </c:cat>
          <c:val>
            <c:numRef>
              <c:f>(Sheet1!$M$5:$M$7,Sheet1!$M$9:$M$11)</c:f>
              <c:numCache>
                <c:formatCode>0.00</c:formatCode>
                <c:ptCount val="6"/>
                <c:pt idx="0">
                  <c:v>0.80400000000000005</c:v>
                </c:pt>
                <c:pt idx="1">
                  <c:v>0.90200000000000002</c:v>
                </c:pt>
                <c:pt idx="2">
                  <c:v>0.84099999999999997</c:v>
                </c:pt>
                <c:pt idx="3">
                  <c:v>0.79100000000000004</c:v>
                </c:pt>
                <c:pt idx="4">
                  <c:v>0.91900000000000004</c:v>
                </c:pt>
                <c:pt idx="5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DB-E84F-A030-EB4FB6DDD3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97403424"/>
        <c:axId val="1779833712"/>
      </c:barChart>
      <c:catAx>
        <c:axId val="179740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833712"/>
        <c:crosses val="autoZero"/>
        <c:auto val="1"/>
        <c:lblAlgn val="ctr"/>
        <c:lblOffset val="100"/>
        <c:noMultiLvlLbl val="0"/>
      </c:catAx>
      <c:valAx>
        <c:axId val="1779833712"/>
        <c:scaling>
          <c:orientation val="minMax"/>
          <c:min val="0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𝜏 with Human Judgements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740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346371476292731"/>
          <c:y val="8.1394116286701124E-2"/>
          <c:w val="0.30549678600825586"/>
          <c:h val="7.34733158355205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WMT: Wins per Metric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*BLEU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Sheet1!$I$13:$I$15</c:f>
              <c:numCache>
                <c:formatCode>General</c:formatCode>
                <c:ptCount val="3"/>
                <c:pt idx="0">
                  <c:v>5</c:v>
                </c:pt>
                <c:pt idx="1">
                  <c:v>1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1F-AD48-8537-6446248DAEE5}"/>
            </c:ext>
          </c:extLst>
        </c:ser>
        <c:ser>
          <c:idx val="1"/>
          <c:order val="1"/>
          <c:tx>
            <c:strRef>
              <c:f>Sheet1!$J$12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Sheet1!$J$13:$J$15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1F-AD48-8537-6446248DAEE5}"/>
            </c:ext>
          </c:extLst>
        </c:ser>
        <c:ser>
          <c:idx val="2"/>
          <c:order val="2"/>
          <c:tx>
            <c:strRef>
              <c:f>Sheet1!$K$12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Sheet1!$K$13:$K$15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1F-AD48-8537-6446248DAEE5}"/>
            </c:ext>
          </c:extLst>
        </c:ser>
        <c:ser>
          <c:idx val="3"/>
          <c:order val="3"/>
          <c:tx>
            <c:strRef>
              <c:f>Sheet1!$L$12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Sheet1!$L$13:$L$15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1F-AD48-8537-6446248DAEE5}"/>
            </c:ext>
          </c:extLst>
        </c:ser>
        <c:ser>
          <c:idx val="4"/>
          <c:order val="4"/>
          <c:tx>
            <c:strRef>
              <c:f>Sheet1!$M$12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Sheet1!$H$13:$H$15</c:f>
              <c:strCache>
                <c:ptCount val="3"/>
                <c:pt idx="0">
                  <c:v>2017 (13)</c:v>
                </c:pt>
                <c:pt idx="1">
                  <c:v>2018 (14)</c:v>
                </c:pt>
                <c:pt idx="2">
                  <c:v>2019 (18)</c:v>
                </c:pt>
              </c:strCache>
            </c:strRef>
          </c:cat>
          <c:val>
            <c:numRef>
              <c:f>Sheet1!$M$13:$M$15</c:f>
              <c:numCache>
                <c:formatCode>General</c:formatCode>
                <c:ptCount val="3"/>
                <c:pt idx="0">
                  <c:v>6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1F-AD48-8537-6446248DAEE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84184928"/>
        <c:axId val="1784017184"/>
      </c:barChart>
      <c:catAx>
        <c:axId val="178418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017184"/>
        <c:crosses val="autoZero"/>
        <c:auto val="1"/>
        <c:lblAlgn val="ctr"/>
        <c:lblOffset val="100"/>
        <c:noMultiLvlLbl val="0"/>
      </c:catAx>
      <c:valAx>
        <c:axId val="178401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18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AQWV "in" Domain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34733158355204"/>
          <c:y val="0.2266447944006999"/>
          <c:w val="0.86609711286089242"/>
          <c:h val="0.66599409448818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Sheet1!$T$4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Sheet1!$T$5:$T$7</c:f>
              <c:numCache>
                <c:formatCode>0.00</c:formatCode>
                <c:ptCount val="3"/>
                <c:pt idx="0">
                  <c:v>0.42899999999999999</c:v>
                </c:pt>
                <c:pt idx="1">
                  <c:v>0.55900000000000005</c:v>
                </c:pt>
                <c:pt idx="2">
                  <c:v>0.45500000000000002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37-E04F-A216-8DD7BF0EA167}"/>
            </c:ext>
          </c:extLst>
        </c:ser>
        <c:ser>
          <c:idx val="1"/>
          <c:order val="1"/>
          <c:tx>
            <c:strRef>
              <c:f>Sheet1!$U$4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44444444444444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Sheet1!$U$5:$U$7</c:f>
              <c:numCache>
                <c:formatCode>0.00</c:formatCode>
                <c:ptCount val="3"/>
                <c:pt idx="0">
                  <c:v>0.36299999999999999</c:v>
                </c:pt>
                <c:pt idx="1">
                  <c:v>0.65300000000000002</c:v>
                </c:pt>
                <c:pt idx="2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37-E04F-A216-8DD7BF0EA167}"/>
            </c:ext>
          </c:extLst>
        </c:ser>
        <c:ser>
          <c:idx val="2"/>
          <c:order val="2"/>
          <c:tx>
            <c:strRef>
              <c:f>Sheet1!$V$4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Sheet1!$V$5:$V$7</c:f>
              <c:numCache>
                <c:formatCode>0.00</c:formatCode>
                <c:ptCount val="3"/>
                <c:pt idx="0">
                  <c:v>0.50800000000000001</c:v>
                </c:pt>
                <c:pt idx="1">
                  <c:v>0.57399999999999995</c:v>
                </c:pt>
                <c:pt idx="2">
                  <c:v>0.52700000000000002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37-E04F-A216-8DD7BF0EA167}"/>
            </c:ext>
          </c:extLst>
        </c:ser>
        <c:ser>
          <c:idx val="3"/>
          <c:order val="3"/>
          <c:tx>
            <c:strRef>
              <c:f>Sheet1!$W$4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8.3333333333334356E-3"/>
                  <c:y val="-3.0882360093182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Sheet1!$W$5:$W$7</c:f>
              <c:numCache>
                <c:formatCode>0.00</c:formatCode>
                <c:ptCount val="3"/>
                <c:pt idx="0">
                  <c:v>0.38500000000000001</c:v>
                </c:pt>
                <c:pt idx="1">
                  <c:v>0.58099999999999996</c:v>
                </c:pt>
                <c:pt idx="2">
                  <c:v>0.38200000000000001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637-E04F-A216-8DD7BF0EA167}"/>
            </c:ext>
          </c:extLst>
        </c:ser>
        <c:ser>
          <c:idx val="4"/>
          <c:order val="4"/>
          <c:tx>
            <c:strRef>
              <c:f>Sheet1!$X$4</c:f>
              <c:strCache>
                <c:ptCount val="1"/>
                <c:pt idx="0">
                  <c:v>BLEURTMean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7777777777778798E-3"/>
                  <c:y val="-4.4117657275974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37-E04F-A216-8DD7BF0EA167}"/>
                </c:ext>
              </c:extLst>
            </c:dLbl>
            <c:dLbl>
              <c:idx val="2"/>
              <c:layout>
                <c:manualLayout>
                  <c:x val="-1.3888888888888888E-2"/>
                  <c:y val="-4.41176572759743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Sheet1!$X$5:$X$7</c:f>
              <c:numCache>
                <c:formatCode>0.00</c:formatCode>
                <c:ptCount val="3"/>
                <c:pt idx="0">
                  <c:v>0.45100000000000001</c:v>
                </c:pt>
                <c:pt idx="1">
                  <c:v>0.58399999999999996</c:v>
                </c:pt>
                <c:pt idx="2">
                  <c:v>0.41799999999999998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37-E04F-A216-8DD7BF0EA167}"/>
            </c:ext>
          </c:extLst>
        </c:ser>
        <c:ser>
          <c:idx val="5"/>
          <c:order val="5"/>
          <c:tx>
            <c:strRef>
              <c:f>Sheet1!$Y$4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2.7777777777777676E-2"/>
                  <c:y val="-1.32352971827923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37-E04F-A216-8DD7BF0EA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Sheet1!$S$5:$S$7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Sheet1!$Y$5:$Y$7</c:f>
              <c:numCache>
                <c:formatCode>0.00</c:formatCode>
                <c:ptCount val="3"/>
                <c:pt idx="0">
                  <c:v>0.42</c:v>
                </c:pt>
                <c:pt idx="1">
                  <c:v>0.58099999999999996</c:v>
                </c:pt>
                <c:pt idx="2">
                  <c:v>0.41799999999999998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637-E04F-A216-8DD7BF0EA1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0267056"/>
        <c:axId val="1779494288"/>
      </c:barChart>
      <c:catAx>
        <c:axId val="178026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94288"/>
        <c:crosses val="autoZero"/>
        <c:auto val="1"/>
        <c:lblAlgn val="ctr"/>
        <c:lblOffset val="100"/>
        <c:noMultiLvlLbl val="0"/>
      </c:catAx>
      <c:valAx>
        <c:axId val="177949428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 with AQWV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AQWV "in+ext" Domain</a:t>
            </a:r>
          </a:p>
        </c:rich>
      </c:tx>
      <c:layout>
        <c:manualLayout>
          <c:xMode val="edge"/>
          <c:yMode val="edge"/>
          <c:x val="0.304458223972003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791776027996491E-2"/>
          <c:y val="0.19423738699329252"/>
          <c:w val="0.87165266841644795"/>
          <c:h val="0.66599409448818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Sheet1!$T$8</c:f>
              <c:strCache>
                <c:ptCount val="1"/>
                <c:pt idx="0">
                  <c:v>BLEU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Sheet1!$T$9:$T$11</c:f>
              <c:numCache>
                <c:formatCode>0.00</c:formatCode>
                <c:ptCount val="3"/>
                <c:pt idx="0">
                  <c:v>0.34499999999999997</c:v>
                </c:pt>
                <c:pt idx="1">
                  <c:v>0.58899999999999997</c:v>
                </c:pt>
                <c:pt idx="2">
                  <c:v>0.25700000000000001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5-BB4F-A8A1-617464459B21}"/>
            </c:ext>
          </c:extLst>
        </c:ser>
        <c:ser>
          <c:idx val="1"/>
          <c:order val="1"/>
          <c:tx>
            <c:strRef>
              <c:f>Sheet1!$U$8</c:f>
              <c:strCache>
                <c:ptCount val="1"/>
                <c:pt idx="0">
                  <c:v>MacroF1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88888888888888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B5-BB4F-A8A1-617464459B21}"/>
                </c:ext>
              </c:extLst>
            </c:dLbl>
            <c:dLbl>
              <c:idx val="2"/>
              <c:layout>
                <c:manualLayout>
                  <c:x val="-1.944444444444444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Sheet1!$U$9:$U$11</c:f>
              <c:numCache>
                <c:formatCode>0.00</c:formatCode>
                <c:ptCount val="3"/>
                <c:pt idx="0">
                  <c:v>0.52700000000000002</c:v>
                </c:pt>
                <c:pt idx="1">
                  <c:v>0.68200000000000005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5-BB4F-A8A1-617464459B21}"/>
            </c:ext>
          </c:extLst>
        </c:ser>
        <c:ser>
          <c:idx val="2"/>
          <c:order val="2"/>
          <c:tx>
            <c:strRef>
              <c:f>Sheet1!$V$8</c:f>
              <c:strCache>
                <c:ptCount val="1"/>
                <c:pt idx="0">
                  <c:v>MicroF1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Sheet1!$V$9:$V$11</c:f>
              <c:numCache>
                <c:formatCode>0.00</c:formatCode>
                <c:ptCount val="3"/>
                <c:pt idx="0">
                  <c:v>0.49099999999999999</c:v>
                </c:pt>
                <c:pt idx="1">
                  <c:v>0.59299999999999997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5-BB4F-A8A1-617464459B21}"/>
            </c:ext>
          </c:extLst>
        </c:ser>
        <c:ser>
          <c:idx val="3"/>
          <c:order val="3"/>
          <c:tx>
            <c:strRef>
              <c:f>Sheet1!$W$8</c:f>
              <c:strCache>
                <c:ptCount val="1"/>
                <c:pt idx="0">
                  <c:v>ChrF1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B5-BB4F-A8A1-617464459B21}"/>
                </c:ext>
              </c:extLst>
            </c:dLbl>
            <c:dLbl>
              <c:idx val="1"/>
              <c:layout>
                <c:manualLayout>
                  <c:x val="1.3690178349745541E-3"/>
                  <c:y val="-3.2469819293301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Sheet1!$W$9:$W$11</c:f>
              <c:numCache>
                <c:formatCode>0.00</c:formatCode>
                <c:ptCount val="3"/>
                <c:pt idx="0">
                  <c:v>0.49099999999999999</c:v>
                </c:pt>
                <c:pt idx="1">
                  <c:v>0.58299999999999996</c:v>
                </c:pt>
                <c:pt idx="2">
                  <c:v>0.40400000000000003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3B5-BB4F-A8A1-617464459B21}"/>
            </c:ext>
          </c:extLst>
        </c:ser>
        <c:ser>
          <c:idx val="4"/>
          <c:order val="4"/>
          <c:tx>
            <c:strRef>
              <c:f>Sheet1!$X$8</c:f>
              <c:strCache>
                <c:ptCount val="1"/>
                <c:pt idx="0">
                  <c:v>BLEURTMean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5.3258985848974906E-3"/>
                  <c:y val="-1.03625309206890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B5-BB4F-A8A1-617464459B21}"/>
                </c:ext>
              </c:extLst>
            </c:dLbl>
            <c:dLbl>
              <c:idx val="2"/>
              <c:layout>
                <c:manualLayout>
                  <c:x val="-1.2282338111399454E-3"/>
                  <c:y val="-1.1950140294603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Sheet1!$X$9:$X$11</c:f>
              <c:numCache>
                <c:formatCode>0.00</c:formatCode>
                <c:ptCount val="3"/>
                <c:pt idx="0">
                  <c:v>0.49099999999999999</c:v>
                </c:pt>
                <c:pt idx="1">
                  <c:v>0.58099999999999996</c:v>
                </c:pt>
                <c:pt idx="2">
                  <c:v>0.36699999999999999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3B5-BB4F-A8A1-617464459B21}"/>
            </c:ext>
          </c:extLst>
        </c:ser>
        <c:ser>
          <c:idx val="5"/>
          <c:order val="5"/>
          <c:tx>
            <c:strRef>
              <c:f>Sheet1!$Y$8</c:f>
              <c:strCache>
                <c:ptCount val="1"/>
                <c:pt idx="0">
                  <c:v>BLEURTMedian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7777777777777779E-3"/>
                  <c:y val="-6.48148148148148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3B5-BB4F-A8A1-617464459B21}"/>
                </c:ext>
              </c:extLst>
            </c:dLbl>
            <c:dLbl>
              <c:idx val="1"/>
              <c:layout>
                <c:manualLayout>
                  <c:x val="3.3333333333333229E-2"/>
                  <c:y val="-1.32352726742490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3B5-BB4F-A8A1-617464459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Sheet1!$S$9:$S$11</c:f>
              <c:strCache>
                <c:ptCount val="3"/>
                <c:pt idx="0">
                  <c:v>LT-EN</c:v>
                </c:pt>
                <c:pt idx="1">
                  <c:v>PS-EN</c:v>
                </c:pt>
                <c:pt idx="2">
                  <c:v>BG-EN</c:v>
                </c:pt>
              </c:strCache>
            </c:strRef>
          </c:cat>
          <c:val>
            <c:numRef>
              <c:f>Sheet1!$Y$9:$Y$11</c:f>
              <c:numCache>
                <c:formatCode>0.00</c:formatCode>
                <c:ptCount val="3"/>
                <c:pt idx="0">
                  <c:v>0.47699999999999998</c:v>
                </c:pt>
                <c:pt idx="1">
                  <c:v>0.57099999999999995</c:v>
                </c:pt>
                <c:pt idx="2">
                  <c:v>0.36699999999999999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3B5-BB4F-A8A1-617464459B2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0267056"/>
        <c:axId val="1779494288"/>
      </c:barChart>
      <c:catAx>
        <c:axId val="178026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494288"/>
        <c:crosses val="autoZero"/>
        <c:auto val="1"/>
        <c:lblAlgn val="ctr"/>
        <c:lblOffset val="100"/>
        <c:noMultiLvlLbl val="0"/>
      </c:catAx>
      <c:valAx>
        <c:axId val="1779494288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 with AQWV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4152668416447947E-2"/>
          <c:y val="0.10687518226888305"/>
          <c:w val="0.89169466316710411"/>
          <c:h val="7.81029454651501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2T13:51:31.358" idx="1">
    <p:pos x="10328" y="3325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218A-FAD4-7B42-90BA-94547883545E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7036C-E602-4142-B955-74C86993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0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𝐵𝑂𝑆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;  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2…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𝐸𝑂𝑆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𝑦_𝑜=[𝐵𝑂𝑆]</a:t>
                </a:r>
                <a:r>
                  <a:rPr lang="en-US" sz="2000" dirty="0">
                    <a:solidFill>
                      <a:schemeClr val="tx1"/>
                    </a:solidFill>
                  </a:rPr>
                  <a:t>;   for </a:t>
                </a:r>
                <a:r>
                  <a:rPr lang="en-US" sz="20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𝑡=1, 2… 𝑎𝑟𝑔𝑚𝑎𝑥 𝑃(𝑦_𝑡 | ℎ_𝑡 )=[𝐸𝑂𝑆]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7036C-E602-4142-B955-74C8699393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0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199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9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4077730"/>
            <a:ext cx="21033938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="0" i="0" baseline="0">
                <a:solidFill>
                  <a:schemeClr val="bg1"/>
                </a:solidFill>
              </a:defRPr>
            </a:lvl3pPr>
            <a:lvl4pPr>
              <a:defRPr b="0" i="0" baseline="0">
                <a:solidFill>
                  <a:schemeClr val="bg1"/>
                </a:solidFill>
              </a:defRPr>
            </a:lvl4pPr>
            <a:lvl5pPr>
              <a:defRPr b="0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52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9533AA9-7069-DF40-8A97-F8638B5B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786" y="4112420"/>
            <a:ext cx="13944381" cy="1487488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972C039-DB53-5B47-BF48-D2C0028C2A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36000" cy="13716000"/>
          </a:xfrm>
        </p:spPr>
        <p:txBody>
          <a:bodyPr/>
          <a:lstStyle>
            <a:lvl1pPr marL="0" indent="0">
              <a:buNone/>
              <a:defRPr b="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7ECA09-3C8E-974A-8394-0903BF08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3786" y="5599908"/>
            <a:ext cx="13944381" cy="3000374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3154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3A6B70-3F7D-5B42-86B5-8648661D9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5975" y="2206625"/>
            <a:ext cx="7342188" cy="9302750"/>
          </a:xfr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 baseline="0"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9717E4-ACE2-A740-8F92-D4692E05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4112420"/>
            <a:ext cx="13944381" cy="1487488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136BDC-1D49-4440-BD45-F3A33D844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13" y="5599908"/>
            <a:ext cx="13944381" cy="3000374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546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A1FAE-4061-D04B-807F-00EAF704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632200"/>
            <a:ext cx="21033938" cy="3225800"/>
          </a:xfrm>
        </p:spPr>
        <p:txBody>
          <a:bodyPr anchor="b"/>
          <a:lstStyle>
            <a:lvl1pPr algn="ctr">
              <a:defRPr sz="12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86AB92-3B7A-0747-B16F-3825F26D9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7207632"/>
            <a:ext cx="21033938" cy="3000374"/>
          </a:xfrm>
        </p:spPr>
        <p:txBody>
          <a:bodyPr/>
          <a:lstStyle>
            <a:lvl1pPr marL="0" indent="0" algn="ctr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EEE64-46DE-B547-9966-42B492C672BE}"/>
              </a:ext>
            </a:extLst>
          </p:cNvPr>
          <p:cNvCxnSpPr>
            <a:cxnSpLocks/>
          </p:cNvCxnSpPr>
          <p:nvPr userDrawn="1"/>
        </p:nvCxnSpPr>
        <p:spPr>
          <a:xfrm>
            <a:off x="10627710" y="6988176"/>
            <a:ext cx="3131757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36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7" y="2037913"/>
            <a:ext cx="12346007" cy="9747250"/>
          </a:xfrm>
        </p:spPr>
        <p:txBody>
          <a:bodyPr anchor="t"/>
          <a:lstStyle>
            <a:lvl1pPr marL="0" indent="0">
              <a:buNone/>
              <a:defRPr sz="64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199" indent="0">
              <a:buNone/>
              <a:defRPr sz="4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988335-CDB2-604F-9D69-4BDED52602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89013" y="5599908"/>
            <a:ext cx="8347493" cy="5493208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8E5F8F3-8947-384D-BB1B-504AC595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2798808"/>
            <a:ext cx="8347493" cy="2801101"/>
          </a:xfrm>
        </p:spPr>
        <p:txBody>
          <a:bodyPr anchor="b" anchorCtr="0"/>
          <a:lstStyle>
            <a:lvl1pPr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9948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63AAC-0513-F94B-A2F0-1BA8B5F2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DCFB-BFE8-AF4C-8328-A35C9CEA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B64CC-3EE7-FB42-8A04-22103EC1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1D806-14F0-8B46-A66F-49E0EB04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C06912-37F2-194F-A58F-AF9F013C07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="0" i="0" baseline="0">
                <a:solidFill>
                  <a:schemeClr val="bg1"/>
                </a:solidFill>
              </a:defRPr>
            </a:lvl3pPr>
            <a:lvl4pPr>
              <a:defRPr b="0" i="0" baseline="0">
                <a:solidFill>
                  <a:schemeClr val="bg1"/>
                </a:solidFill>
              </a:defRPr>
            </a:lvl4pPr>
            <a:lvl5pPr>
              <a:defRPr b="0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E49DF1-3386-1A46-9E4F-C4510348CF9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50126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="0" i="0" baseline="0">
                <a:solidFill>
                  <a:schemeClr val="bg1"/>
                </a:solidFill>
              </a:defRPr>
            </a:lvl3pPr>
            <a:lvl4pPr>
              <a:defRPr b="0" i="0" baseline="0">
                <a:solidFill>
                  <a:schemeClr val="bg1"/>
                </a:solidFill>
              </a:defRPr>
            </a:lvl4pPr>
            <a:lvl5pPr>
              <a:defRPr b="0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3944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71D67B-CB54-FD48-BAA6-44D5825039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24387177" cy="13716000"/>
          </a:xfrm>
        </p:spPr>
        <p:txBody>
          <a:bodyPr>
            <a:normAutofit/>
          </a:bodyPr>
          <a:lstStyle>
            <a:lvl1pPr marL="0" indent="0">
              <a:buNone/>
              <a:defRPr sz="4000" b="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548DA-7EDB-324D-BB89-6C89B6C5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D2CBE3-422D-0246-985D-6B7FFAF1C3FE}" type="datetimeFigureOut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AA836-2EB3-F14B-8788-BB3E63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91E33-A237-F649-96D8-6D315574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2F038A5-19F9-B54E-9CD9-BDEFCB4254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178087-6534-7A4B-A740-DCB57A01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752" y="4430842"/>
            <a:ext cx="14166806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89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199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72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FFCC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926263"/>
            <a:ext cx="21033938" cy="827619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639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1152526"/>
            <a:ext cx="21033938" cy="5705474"/>
          </a:xfrm>
        </p:spPr>
        <p:txBody>
          <a:bodyPr anchor="b"/>
          <a:lstStyle>
            <a:lvl1pPr>
              <a:defRPr sz="1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6911976"/>
            <a:ext cx="21033938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bg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7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4077730"/>
            <a:ext cx="21033938" cy="827619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42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(s)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7726AE-5FE0-A146-89D4-F8D13D0C2BDF}"/>
              </a:ext>
            </a:extLst>
          </p:cNvPr>
          <p:cNvSpPr>
            <a:spLocks noGrp="1" noChangeAspect="1"/>
          </p:cNvSpPr>
          <p:nvPr>
            <p:ph idx="13"/>
          </p:nvPr>
        </p:nvSpPr>
        <p:spPr>
          <a:xfrm>
            <a:off x="3142830" y="778933"/>
            <a:ext cx="18101515" cy="1018210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bg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801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1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 baseline="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rgbClr val="990000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199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14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915743"/>
          </a:xfrm>
        </p:spPr>
        <p:txBody>
          <a:bodyPr>
            <a:normAutofit/>
          </a:bodyPr>
          <a:lstStyle>
            <a:lvl1pPr>
              <a:defRPr sz="7200" baseline="0">
                <a:solidFill>
                  <a:srgbClr val="9900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000250"/>
            <a:ext cx="21033938" cy="9202209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07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1152526"/>
            <a:ext cx="21033938" cy="5705474"/>
          </a:xfrm>
        </p:spPr>
        <p:txBody>
          <a:bodyPr anchor="b"/>
          <a:lstStyle>
            <a:lvl1pPr>
              <a:defRPr sz="12000" baseline="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6911976"/>
            <a:ext cx="21033938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rgbClr val="777777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81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(s)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7726AE-5FE0-A146-89D4-F8D13D0C2BDF}"/>
              </a:ext>
            </a:extLst>
          </p:cNvPr>
          <p:cNvSpPr>
            <a:spLocks noGrp="1" noChangeAspect="1"/>
          </p:cNvSpPr>
          <p:nvPr>
            <p:ph idx="13"/>
          </p:nvPr>
        </p:nvSpPr>
        <p:spPr>
          <a:xfrm>
            <a:off x="3142830" y="778933"/>
            <a:ext cx="18101515" cy="10182102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9028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18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6"/>
            <a:ext cx="21033938" cy="915743"/>
          </a:xfrm>
        </p:spPr>
        <p:txBody>
          <a:bodyPr>
            <a:normAutofit/>
          </a:bodyPr>
          <a:lstStyle>
            <a:lvl1pPr>
              <a:defRPr sz="7200" baseline="0">
                <a:solidFill>
                  <a:srgbClr val="9900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1943100"/>
            <a:ext cx="21033938" cy="9259359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880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A8D3-D877-224D-ABD2-25CBB1B5C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711D8-BDF3-304B-897E-33BAE44F9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8D676-77EF-E54B-8FEC-62DD6019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8464-78B6-E042-9A85-79489DEEB9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4CF9F-F354-2A40-A64F-5D291F54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5D932-B5B0-5541-B053-6C2DD85F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71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EC51-9136-124D-940A-BE32A3CC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48591-254B-B644-85B2-C464684CE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69E4-8007-B642-AD7D-1E05EC8D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2AD43-20CE-EE44-9123-A087AC7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3DFA5-E06A-4E41-9279-EF6CC3B4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3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9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280F-D5EB-BB4C-AE45-FF975762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4EDDE-A3D0-9244-BB59-51E57A947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C2AD-2433-0140-87D7-B141952F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8464-78B6-E042-9A85-79489DEEB9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0D56E-C47D-FB4B-AE83-FFC8225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761AD-BB95-C146-B6A7-3D5702B3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70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431A-1B14-5E49-977C-D1EBFA0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5D16-2248-F342-A8E8-CD800B947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72CCF-EF0F-134A-AD28-74560786A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4FB3A-6ABA-C646-8944-06A4F2B9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F728A-5F66-AD48-9289-B1980E88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DABFD-0262-4E49-B254-FE11D3B0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0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EDA7-0032-E94D-B30E-ACD99B30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A9896-176B-8A4E-97E5-574137CD6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FF82E-AF41-B24C-BEA1-A148F4C7C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9AF3D-E380-AF42-908B-BDDA2D3F2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0DF30-FF28-DB40-BF9C-3923210F9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F79D3-4F88-BC43-80E3-F93D0B28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26104-50D6-AA40-8548-B0C8AE7D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0E76F-2BE9-E74E-B7B3-F4B85FC0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94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6D27-CFF6-7F46-97F7-786C25F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A3EB8-CEC1-494B-9E77-56A9B310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98A5E-F2EB-434E-B1A4-8E71659F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260B9-FA88-834B-A899-032F9725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284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8BCBB-4D54-5643-9D59-51045BB6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8464-78B6-E042-9A85-79489DEEB9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A8594-5CC2-7F4F-AA1B-0C5E8402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38B7F-18AF-C849-94A6-12D65797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04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DD3A-9098-2446-9523-586A2037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8D56C-D0C7-624E-86C3-8BD852D4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63874-CBA4-7242-8FD1-12A04EA5E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C2C13-663B-0C47-ACDA-9D573EDE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DB711-061F-9A40-ADEE-5EA486B6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B1F9D-4E7D-A541-8FCA-D8FE26E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299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B733-1EBF-CF4A-A991-E73B8B10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D3905-56E5-E24B-B7E5-78FE95B1C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16474-F5F9-C241-8422-EDF1A13F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B66FD-BB37-AD48-B214-E33115F5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5041B-1613-5340-B772-3EC4160C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26A-3CAB-5F4B-A4AF-23249185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51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0E46-BCD9-CD4A-9DE1-9EDB61C8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B0669-CEF1-0A41-93EC-7E49F16ED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D0B04-E006-8140-AF4F-36181527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4A5C1-A63C-004A-968D-2723137E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4F86E-68A3-9548-8C26-D5F68A65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477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03CA3-41A2-B045-87C0-0BD1C8718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1583E-EDAE-7F47-BEE4-9F83C5EDF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1B7B-8431-004B-9265-9AD4799C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48E7-7B5F-EF4E-B6E4-8E53B3B9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43897-FE47-5F4E-A825-7C393D02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2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1EA174-4850-D243-99B0-B44D78C8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>
            <a:lvl1pPr>
              <a:defRPr baseline="0">
                <a:solidFill>
                  <a:srgbClr val="990000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05475-03AD-8A48-BB6F-ED324410D1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926263"/>
            <a:ext cx="21033938" cy="8276196"/>
          </a:xfrm>
        </p:spPr>
        <p:txBody>
          <a:bodyPr/>
          <a:lstStyle>
            <a:lvl1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rgbClr val="777777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rgbClr val="777777"/>
                </a:solidFill>
              </a:defRPr>
            </a:lvl3pPr>
            <a:lvl4pPr>
              <a:defRPr baseline="0">
                <a:solidFill>
                  <a:srgbClr val="777777"/>
                </a:solidFill>
              </a:defRPr>
            </a:lvl4pPr>
            <a:lvl5pPr>
              <a:defRPr baseline="0">
                <a:solidFill>
                  <a:srgbClr val="77777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08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9533AA9-7069-DF40-8A97-F8638B5B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786" y="4112420"/>
            <a:ext cx="13944381" cy="1487488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972C039-DB53-5B47-BF48-D2C0028C2A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36000" cy="13716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7ECA09-3C8E-974A-8394-0903BF08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3786" y="5599908"/>
            <a:ext cx="13944381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72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3A6B70-3F7D-5B42-86B5-8648661D9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5975" y="2206625"/>
            <a:ext cx="7342188" cy="9302750"/>
          </a:xfr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9717E4-ACE2-A740-8F92-D4692E05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4112420"/>
            <a:ext cx="13944381" cy="1487488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136BDC-1D49-4440-BD45-F3A33D844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13" y="5599908"/>
            <a:ext cx="13944381" cy="3000374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070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A1FAE-4061-D04B-807F-00EAF704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632200"/>
            <a:ext cx="21033938" cy="3225800"/>
          </a:xfrm>
        </p:spPr>
        <p:txBody>
          <a:bodyPr anchor="b"/>
          <a:lstStyle>
            <a:lvl1pPr algn="ctr">
              <a:defRPr sz="12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86AB92-3B7A-0747-B16F-3825F26D9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7207632"/>
            <a:ext cx="21033938" cy="3000374"/>
          </a:xfrm>
        </p:spPr>
        <p:txBody>
          <a:bodyPr/>
          <a:lstStyle>
            <a:lvl1pPr marL="0" indent="0" algn="ctr">
              <a:buNone/>
              <a:defRPr sz="480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EEE64-46DE-B547-9966-42B492C672BE}"/>
              </a:ext>
            </a:extLst>
          </p:cNvPr>
          <p:cNvCxnSpPr>
            <a:cxnSpLocks/>
          </p:cNvCxnSpPr>
          <p:nvPr userDrawn="1"/>
        </p:nvCxnSpPr>
        <p:spPr>
          <a:xfrm>
            <a:off x="10627710" y="6988176"/>
            <a:ext cx="3131757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99257" y="2047437"/>
            <a:ext cx="12346007" cy="9747250"/>
          </a:xfrm>
        </p:spPr>
        <p:txBody>
          <a:bodyPr anchor="t"/>
          <a:lstStyle>
            <a:lvl1pPr marL="0" indent="0">
              <a:buNone/>
              <a:defRPr sz="6400" baseline="0">
                <a:solidFill>
                  <a:schemeClr val="bg2"/>
                </a:solidFill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199" indent="0">
              <a:buNone/>
              <a:defRPr sz="4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2BE39D-FCCE-BF47-9928-2C3F55DD6E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89013" y="5599908"/>
            <a:ext cx="8347493" cy="5493208"/>
          </a:xfrm>
        </p:spPr>
        <p:txBody>
          <a:bodyPr/>
          <a:lstStyle>
            <a:lvl1pPr marL="0" indent="0">
              <a:buNone/>
              <a:defRPr sz="4800" b="0" i="0" baseline="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19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4846D6-EAF2-B04E-9166-CCD5BD94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2798808"/>
            <a:ext cx="8347493" cy="2801101"/>
          </a:xfrm>
        </p:spPr>
        <p:txBody>
          <a:bodyPr anchor="b" anchorCtr="0"/>
          <a:lstStyle>
            <a:lvl1pPr>
              <a:defRPr b="0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94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63AAC-0513-F94B-A2F0-1BA8B5F2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DCFB-BFE8-AF4C-8328-A35C9CEA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B64CC-3EE7-FB42-8A04-22103EC1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1D806-14F0-8B46-A66F-49E0EB04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35924"/>
            <a:ext cx="21033938" cy="18830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C06912-37F2-194F-A58F-AF9F013C07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E49DF1-3386-1A46-9E4F-C4510348CF9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50126" y="4077730"/>
            <a:ext cx="10335714" cy="827619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Gill Sans" panose="020B0502020104020203" pitchFamily="34" charset="-79"/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13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71D67B-CB54-FD48-BAA6-44D5825039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24387177" cy="13716000"/>
          </a:xfrm>
        </p:spPr>
        <p:txBody>
          <a:bodyPr>
            <a:normAutofit/>
          </a:bodyPr>
          <a:lstStyle>
            <a:lvl1pPr marL="0" indent="0">
              <a:buNone/>
              <a:defRPr sz="4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548DA-7EDB-324D-BB89-6C89B6C5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AA836-2EB3-F14B-8788-BB3E63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91E33-A237-F649-96D8-6D315574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178087-6534-7A4B-A740-DCB57A01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752" y="4430842"/>
            <a:ext cx="14166806" cy="188303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0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449A9-6801-FE4E-81DC-73ABA3B755A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2" r:id="rId10"/>
    <p:sldLayoutId id="2147483665" r:id="rId11"/>
    <p:sldLayoutId id="2147483666" r:id="rId12"/>
    <p:sldLayoutId id="2147483667" r:id="rId13"/>
    <p:sldLayoutId id="2147483669" r:id="rId14"/>
    <p:sldLayoutId id="2147483652" r:id="rId15"/>
    <p:sldLayoutId id="2147483654" r:id="rId1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199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8D809-C24C-334A-9A08-8475A08D5FA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7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199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1EA6F6-EAA8-8242-8175-B77D4399210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6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730" r:id="rId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199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BA2F1-254B-424C-981C-E2EA252D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05351-443E-8C46-AA86-CCF6C2D0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AE968-B706-F840-A740-F6DF69C51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CBE3-422D-0246-985D-6B7FFAF1C3FE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6882-1EC9-BE44-BBDE-B268BA64E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F39BA-93CB-6C49-8CBA-35374B6A7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8A5-19F9-B54E-9CD9-BDEFCB4254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B29C0-42A1-3B4E-8B92-78AE8CB7945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88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5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g@isi.edu" TargetMode="Externa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7834-F0FD-B240-A20A-F8F0CC804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Neural Machine Translation with Imbalanced Classes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2200" dirty="0">
                <a:solidFill>
                  <a:srgbClr val="C00000"/>
                </a:solidFill>
              </a:rPr>
              <a:t>(Ph.D. Qualifier Exam)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9A388-4982-8D47-8B49-9215528C4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Thamme Gowda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tg@isi.edu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39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771E34E-1D8F-854E-8ABA-08B9ED912B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8221342"/>
              </p:ext>
            </p:extLst>
          </p:nvPr>
        </p:nvGraphicFramePr>
        <p:xfrm>
          <a:off x="3054096" y="457200"/>
          <a:ext cx="18288000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223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DD4110-144A-BA48-A858-42A4558F1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898112"/>
              </p:ext>
            </p:extLst>
          </p:nvPr>
        </p:nvGraphicFramePr>
        <p:xfrm>
          <a:off x="3054096" y="457200"/>
          <a:ext cx="18288000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772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</p:txBody>
      </p:sp>
    </p:spTree>
    <p:extLst>
      <p:ext uri="{BB962C8B-B14F-4D97-AF65-F5344CB8AC3E}">
        <p14:creationId xmlns:p14="http://schemas.microsoft.com/office/powerpoint/2010/main" val="376495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5027-0A96-3C49-8CF5-8470EE88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B39A7-554E-9F41-B203-AD79755AF27C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Target vocabulary types are classes of a multiclass classifier</a:t>
                </a:r>
              </a:p>
              <a:p>
                <a:r>
                  <a:rPr lang="en-US" dirty="0"/>
                  <a:t>BPE modifies class distribution</a:t>
                </a:r>
              </a:p>
              <a:p>
                <a:r>
                  <a:rPr lang="en-US" dirty="0"/>
                  <a:t>Balanced class distribution during training </a:t>
                </a:r>
                <a: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  <a:t>(Maximum entropy principle?)</a:t>
                </a:r>
              </a:p>
              <a:p>
                <a:pPr lvl="1"/>
                <a:r>
                  <a:rPr lang="en-US" dirty="0"/>
                  <a:t>Balanced = Uniform distribution 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:r>
                  <a:rPr lang="en-US" dirty="0"/>
                  <a:t>Imbalance = Divergence from uniform</a:t>
                </a:r>
              </a:p>
              <a:p>
                <a:pPr lvl="1"/>
                <a:r>
                  <a:rPr lang="en-US" dirty="0"/>
                  <a:t>Using simplified Earth Mover Distance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  for a distribution of K classes</a:t>
                </a:r>
                <a:b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endParaRPr lang="en-US" dirty="0"/>
              </a:p>
              <a:p>
                <a:r>
                  <a:rPr lang="en-US" dirty="0"/>
                  <a:t>Sufficient training examples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95%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least frequent in the 95</a:t>
                </a:r>
                <a:r>
                  <a:rPr lang="en-US" baseline="30000" dirty="0"/>
                  <a:t>th</a:t>
                </a:r>
                <a:r>
                  <a:rPr lang="en-US" dirty="0"/>
                  <a:t> % of most frequent classes</a:t>
                </a:r>
              </a:p>
              <a:p>
                <a:pPr lvl="1"/>
                <a:r>
                  <a:rPr lang="en-US" dirty="0"/>
                  <a:t>Least frequent 5% classes as noise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B39A7-554E-9F41-B203-AD79755AF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509" t="-4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11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3BA8-2DA3-8E43-B3B9-B7AC3B50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AutoRegressor</a:t>
            </a:r>
            <a:r>
              <a:rPr lang="en-US" dirty="0"/>
              <a:t> (R)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A595F-55BA-8D47-8521-B15128818A58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9" y="2926263"/>
                <a:ext cx="22216314" cy="87746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BPE enables us to encode sequence shorter or longer based on vocab size</a:t>
                </a:r>
              </a:p>
              <a:p>
                <a:r>
                  <a:rPr lang="en-US" dirty="0"/>
                  <a:t>Shorter sequences are easy, longer sequences are hard.</a:t>
                </a:r>
              </a:p>
              <a:p>
                <a:pPr lvl="1"/>
                <a:r>
                  <a:rPr lang="en-US" dirty="0" err="1"/>
                  <a:t>Autoregressor’s</a:t>
                </a:r>
                <a:r>
                  <a:rPr lang="en-US" dirty="0"/>
                  <a:t> next prediction is based on its past prediction(s)</a:t>
                </a:r>
              </a:p>
              <a:p>
                <a:pPr lvl="1"/>
                <a:r>
                  <a:rPr lang="en-US" dirty="0"/>
                  <a:t>Prediction is a joint effort by C and R; both are function approximations</a:t>
                </a:r>
              </a:p>
              <a:p>
                <a:pPr lvl="1"/>
                <a:r>
                  <a:rPr lang="en-US" dirty="0"/>
                  <a:t>Prediction is not ground truth, as they have non-zero probability of errors</a:t>
                </a:r>
              </a:p>
              <a:p>
                <a:r>
                  <a:rPr lang="en-US" dirty="0"/>
                  <a:t>Mean sequence length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target sequence in a parallel corpus of N sequences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A595F-55BA-8D47-8521-B15128818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9" y="2926263"/>
                <a:ext cx="22216314" cy="8774670"/>
              </a:xfrm>
              <a:blipFill>
                <a:blip r:embed="rId2"/>
                <a:stretch>
                  <a:fillRect l="-1429" t="-2890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1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A319-EE8E-FB49-8979-D2872DD5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40DE6-7396-5D4A-9F8B-FA9BF101B9F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20" y="2926263"/>
            <a:ext cx="11639330" cy="8276196"/>
          </a:xfrm>
        </p:spPr>
        <p:txBody>
          <a:bodyPr/>
          <a:lstStyle/>
          <a:p>
            <a:r>
              <a:rPr lang="en-US" dirty="0"/>
              <a:t>As BPE merge operations increase</a:t>
            </a:r>
          </a:p>
          <a:p>
            <a:pPr lvl="1"/>
            <a:r>
              <a:rPr lang="en-US" dirty="0"/>
              <a:t>Sentence length decreases</a:t>
            </a:r>
          </a:p>
          <a:p>
            <a:pPr lvl="1"/>
            <a:r>
              <a:rPr lang="en-US" dirty="0"/>
              <a:t>Class imbalance increases</a:t>
            </a:r>
          </a:p>
          <a:p>
            <a:r>
              <a:rPr lang="en-US" dirty="0"/>
              <a:t>We need both to be small</a:t>
            </a:r>
          </a:p>
          <a:p>
            <a:r>
              <a:rPr lang="en-US" dirty="0"/>
              <a:t>We need to find the right trade-off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A6E8E-9669-7147-B043-0D3FFE09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851" y="2168478"/>
            <a:ext cx="10962997" cy="82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0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F315F7-DD1F-AC4B-B286-B38BF2E4DE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8173" r="7942" b="11338"/>
          <a:stretch/>
        </p:blipFill>
        <p:spPr>
          <a:xfrm>
            <a:off x="1440705" y="2350444"/>
            <a:ext cx="10058400" cy="74418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A06E2-FA21-2549-8386-DA0A5D275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06" r="4385" b="11418"/>
          <a:stretch/>
        </p:blipFill>
        <p:spPr>
          <a:xfrm>
            <a:off x="12075631" y="2350444"/>
            <a:ext cx="10058400" cy="7441852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6311DE4-C659-F748-B0B5-981CE9B9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45C88-82EE-F648-8E99-5BE265E210E6}"/>
              </a:ext>
            </a:extLst>
          </p:cNvPr>
          <p:cNvSpPr txBox="1"/>
          <p:nvPr/>
        </p:nvSpPr>
        <p:spPr>
          <a:xfrm>
            <a:off x="1676619" y="10677825"/>
            <a:ext cx="20821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Heuristic: the largest possible BPE vocabulary such that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                   at least 95% of classes have 100 or more examples in training. </a:t>
            </a:r>
          </a:p>
          <a:p>
            <a:endParaRPr lang="en-US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9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E66362-BBCD-DB44-AE8C-27A1E9AB6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8" r="7759" b="7409"/>
          <a:stretch/>
        </p:blipFill>
        <p:spPr>
          <a:xfrm>
            <a:off x="1885992" y="2785859"/>
            <a:ext cx="10058400" cy="7775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1FA68-136F-884F-A07D-CEFFA757A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6" r="4732" b="7409"/>
          <a:stretch/>
        </p:blipFill>
        <p:spPr>
          <a:xfrm>
            <a:off x="12871046" y="2913182"/>
            <a:ext cx="10058400" cy="78420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1C22B9-8980-6047-9A5C-158E79D1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558A5-04D8-2642-95F2-CBCE0A7681C2}"/>
              </a:ext>
            </a:extLst>
          </p:cNvPr>
          <p:cNvSpPr txBox="1"/>
          <p:nvPr/>
        </p:nvSpPr>
        <p:spPr>
          <a:xfrm>
            <a:off x="1676619" y="10677825"/>
            <a:ext cx="20821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Heuristic: the largest possible BPE vocabulary such that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                   at least 95% of classes have 100 or more examples in training. </a:t>
            </a:r>
          </a:p>
          <a:p>
            <a:endParaRPr lang="en-US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9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9DA9E-B968-C241-BD7C-9267C3B1D0E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8502" r="15676" b="11269"/>
          <a:stretch/>
        </p:blipFill>
        <p:spPr>
          <a:xfrm>
            <a:off x="5701153" y="1178527"/>
            <a:ext cx="6933237" cy="56794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92E4D-D179-2D42-8A1C-EDFA04272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2" r="4304" b="11269"/>
          <a:stretch/>
        </p:blipFill>
        <p:spPr>
          <a:xfrm>
            <a:off x="12634395" y="1243054"/>
            <a:ext cx="6933235" cy="5679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F4670-B9C7-D145-8090-01CA4AC9F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5" r="15734" b="7101"/>
          <a:stretch/>
        </p:blipFill>
        <p:spPr>
          <a:xfrm>
            <a:off x="5701154" y="7085257"/>
            <a:ext cx="6933237" cy="5946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E0C1E-73A3-8E40-82A2-D6E2D1A75A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36" t="-399" r="4689" b="7500"/>
          <a:stretch/>
        </p:blipFill>
        <p:spPr>
          <a:xfrm>
            <a:off x="12634391" y="7149784"/>
            <a:ext cx="6817489" cy="5881759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47C7130-322C-A643-BEBD-D2D6FA5D84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0" t="92215" r="-252" b="-284"/>
          <a:stretch/>
        </p:blipFill>
        <p:spPr>
          <a:xfrm>
            <a:off x="5996377" y="441102"/>
            <a:ext cx="12566950" cy="73742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26FEF42-2937-0D41-A994-518D564D192A}"/>
              </a:ext>
            </a:extLst>
          </p:cNvPr>
          <p:cNvSpPr/>
          <p:nvPr/>
        </p:nvSpPr>
        <p:spPr>
          <a:xfrm>
            <a:off x="438150" y="6922527"/>
            <a:ext cx="4229100" cy="1230873"/>
          </a:xfrm>
          <a:prstGeom prst="wedgeRoundRectCallout">
            <a:avLst>
              <a:gd name="adj1" fmla="val 109684"/>
              <a:gd name="adj2" fmla="val -861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Ignore this chart; </a:t>
            </a:r>
            <a:br>
              <a:rPr lang="en-US" sz="2800" dirty="0"/>
            </a:br>
            <a:r>
              <a:rPr lang="en-US" sz="2800" dirty="0"/>
              <a:t>BLEU scores are too low</a:t>
            </a:r>
          </a:p>
        </p:txBody>
      </p:sp>
    </p:spTree>
    <p:extLst>
      <p:ext uri="{BB962C8B-B14F-4D97-AF65-F5344CB8AC3E}">
        <p14:creationId xmlns:p14="http://schemas.microsoft.com/office/powerpoint/2010/main" val="345342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0DCE-DF1E-5740-9EE0-9D1212AA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ADE51-3148-D74F-89C0-A2673CD4CC0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8608" r="15696" b="7233"/>
          <a:stretch/>
        </p:blipFill>
        <p:spPr>
          <a:xfrm>
            <a:off x="1617731" y="4193733"/>
            <a:ext cx="7445246" cy="6386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BD5CF-3FE7-4140-923E-6A4743B0A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7" r="16200" b="7053"/>
          <a:stretch/>
        </p:blipFill>
        <p:spPr>
          <a:xfrm>
            <a:off x="9062977" y="4193733"/>
            <a:ext cx="6287765" cy="638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18ECE-6A2F-D14E-9E5F-F8C3A4C2E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18" r="4686" b="7053"/>
          <a:stretch/>
        </p:blipFill>
        <p:spPr>
          <a:xfrm>
            <a:off x="15365226" y="4193733"/>
            <a:ext cx="7430762" cy="6386976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89F2CE7-080C-1E48-AEE2-73410B70E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" t="92215" r="-252" b="-284"/>
          <a:stretch/>
        </p:blipFill>
        <p:spPr>
          <a:xfrm>
            <a:off x="7008128" y="10855605"/>
            <a:ext cx="9468091" cy="55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0AFF-BA27-5646-83B9-FCA2C7B1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F4043-C79C-8546-A636-007D7EC643D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9" y="2438116"/>
                <a:ext cx="21821334" cy="827619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;      </a:t>
                </a:r>
                <a:r>
                  <a:rPr lang="en-US" b="0" dirty="0">
                    <a:latin typeface="+mn-lt"/>
                  </a:rPr>
                  <a:t>x, y are variable length sequences in X, Y languages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 = Decoder(Encoder(x))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 = g(f(x)) </a:t>
                </a:r>
                <a:r>
                  <a:rPr lang="en-US" dirty="0"/>
                  <a:t>; where </a:t>
                </a:r>
                <a:r>
                  <a:rPr lang="en-US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</a:t>
                </a:r>
                <a:r>
                  <a:rPr lang="en-US" dirty="0"/>
                  <a:t> and </a:t>
                </a:r>
                <a:r>
                  <a:rPr lang="en-US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</a:t>
                </a:r>
                <a:r>
                  <a:rPr lang="en-US" dirty="0"/>
                  <a:t> functions are approximated using ML</a:t>
                </a:r>
              </a:p>
              <a:p>
                <a:pPr lvl="1"/>
                <a:r>
                  <a:rPr lang="en-US" dirty="0"/>
                  <a:t>RNNs such as LSTMs and GRUs with attentions,  CNNs, Transformers, …</a:t>
                </a:r>
              </a:p>
              <a:p>
                <a:r>
                  <a:rPr lang="en-US" dirty="0"/>
                  <a:t>That’s good for implementation; but inadequate for understanding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F4043-C79C-8546-A636-007D7EC64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9" y="2438116"/>
                <a:ext cx="21821334" cy="8276196"/>
              </a:xfrm>
              <a:blipFill>
                <a:blip r:embed="rId2"/>
                <a:stretch>
                  <a:fillRect l="-1454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87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Autoregressor</a:t>
            </a:r>
            <a:r>
              <a:rPr lang="en-US" dirty="0"/>
              <a:t> works best on short sequences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Classifier works best on balanced classes with sufficient Frequency@95%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Use the largest possible BPE vocabulary such that at least 95% of classes have 100 or more examples in training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Q2: Does frequency-based bias on classes exist in NMT?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ym typeface="Wingdings" pitchFamily="2" charset="2"/>
              </a:rPr>
              <a:t> is there a correlation between class frequency and performance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E542-0C75-464C-9905-730EB8A4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8" y="2926263"/>
                <a:ext cx="21831081" cy="8276196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=1,2,3,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 test set with </a:t>
                </a:r>
                <a:r>
                  <a:rPr lang="en-US" i="1" dirty="0"/>
                  <a:t>m</a:t>
                </a:r>
                <a:r>
                  <a:rPr lang="en-US" dirty="0"/>
                  <a:t> records</a:t>
                </a:r>
                <a:br>
                  <a:rPr lang="en-US" dirty="0"/>
                </a:br>
                <a:r>
                  <a:rPr lang="en-US" dirty="0"/>
                  <a:t>  of </a:t>
                </a:r>
                <a:r>
                  <a:rPr lang="en-US" i="1" dirty="0"/>
                  <a:t>(hypothesis, reference)</a:t>
                </a:r>
                <a:r>
                  <a:rPr lang="en-US" dirty="0"/>
                  <a:t>, respectively</a:t>
                </a:r>
              </a:p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latin typeface="American Typewriter" panose="02090604020004020304" pitchFamily="18" charset="77"/>
                  </a:rPr>
                  <a:t> </a:t>
                </a:r>
                <a:r>
                  <a:rPr lang="en-US" b="0" i="0" dirty="0">
                    <a:latin typeface="+mn-lt"/>
                  </a:rPr>
                  <a:t>counts the number of tokens of type</a:t>
                </a:r>
                <a:r>
                  <a:rPr lang="en-US" b="1" i="0" dirty="0">
                    <a:latin typeface="+mn-lt"/>
                  </a:rPr>
                  <a:t> c </a:t>
                </a:r>
                <a:r>
                  <a:rPr lang="en-US" b="0" i="0" dirty="0">
                    <a:latin typeface="+mn-lt"/>
                  </a:rPr>
                  <a:t>in sequence </a:t>
                </a:r>
                <a:r>
                  <a:rPr lang="en-US" b="1" i="0" dirty="0">
                    <a:latin typeface="+mn-lt"/>
                  </a:rPr>
                  <a:t>a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American Typewriter" panose="02090604020004020304" pitchFamily="18" charset="77"/>
                      </a:rPr>
                      <m:t>Preds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American Typewriter" panose="02090604020004020304" pitchFamily="18" charset="77"/>
                      </a:rPr>
                      <m:t>Refs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American Typewriter" panose="02090604020004020304" pitchFamily="18" charset="77"/>
                      </a:rPr>
                      <m:t>Match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Precision,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𝑀𝑎𝑡𝑐h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𝑃𝑟𝑒𝑑𝑠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             Recall,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𝑀𝑎𝑡𝑐h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𝑅𝑒𝑓𝑠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8" y="2926263"/>
                <a:ext cx="21831081" cy="8276196"/>
              </a:xfrm>
              <a:blipFill>
                <a:blip r:embed="rId2"/>
                <a:stretch>
                  <a:fillRect l="-1454" t="-2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3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E542-0C75-464C-9905-730EB8A4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Frequency-based Bias on Class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339758" y="2926263"/>
                <a:ext cx="10870981" cy="82761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-- Ranking of test set classes based on </a:t>
                </a:r>
                <a:r>
                  <a:rPr lang="en-US" i="1" dirty="0"/>
                  <a:t>training set frequency</a:t>
                </a:r>
              </a:p>
              <a:p>
                <a:r>
                  <a:rPr lang="en-US" dirty="0"/>
                  <a:t>Classes are BPE sub-words</a:t>
                </a:r>
                <a:br>
                  <a:rPr lang="en-US" dirty="0"/>
                </a:br>
                <a:r>
                  <a:rPr lang="en-US" sz="2400" i="1" dirty="0">
                    <a:solidFill>
                      <a:schemeClr val="bg2">
                        <a:lumMod val="75000"/>
                      </a:schemeClr>
                    </a:solidFill>
                  </a:rPr>
                  <a:t>*Experiments with Chars vocabulary are excluded</a:t>
                </a:r>
                <a:endParaRPr lang="en-US" sz="2400" i="1" dirty="0"/>
              </a:p>
              <a:p>
                <a:r>
                  <a:rPr lang="en-US" dirty="0"/>
                  <a:t>Pearson Correlation Coefficient</a:t>
                </a:r>
              </a:p>
              <a:p>
                <a:r>
                  <a:rPr lang="en-US" dirty="0"/>
                  <a:t>Rank vs Precision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is positive at high D</a:t>
                </a:r>
              </a:p>
              <a:p>
                <a:r>
                  <a:rPr lang="en-US" dirty="0"/>
                  <a:t>Rank vs Recall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negative at high 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1D722-4183-814F-9BD1-D70D335D8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339758" y="2926263"/>
                <a:ext cx="10870981" cy="8276196"/>
              </a:xfrm>
              <a:blipFill>
                <a:blip r:embed="rId2"/>
                <a:stretch>
                  <a:fillRect l="-2800" t="-3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79471A4-306E-BD46-826E-A16FFD7F7E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539112"/>
              </p:ext>
            </p:extLst>
          </p:nvPr>
        </p:nvGraphicFramePr>
        <p:xfrm>
          <a:off x="12395419" y="2940268"/>
          <a:ext cx="10268030" cy="8426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483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 uiExpand="1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87BC8-601C-F343-B009-CCE25B174D2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3400331" y="2922852"/>
            <a:ext cx="9648894" cy="78702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FAB780-C978-FD41-AF17-72AEA8047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758" y="2926263"/>
                <a:ext cx="10870981" cy="8276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18288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 baseline="0">
                    <a:solidFill>
                      <a:srgbClr val="777777"/>
                    </a:solidFill>
                    <a:latin typeface="Gill Sans" panose="020B0502020104020203" pitchFamily="34" charset="-79"/>
                    <a:ea typeface="+mn-ea"/>
                    <a:cs typeface="+mn-cs"/>
                  </a:defRPr>
                </a:lvl1pPr>
                <a:lvl2pPr marL="1371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 baseline="0">
                    <a:solidFill>
                      <a:srgbClr val="777777"/>
                    </a:solidFill>
                    <a:latin typeface="Gill Sans" panose="020B0502020104020203" pitchFamily="34" charset="-79"/>
                    <a:ea typeface="+mn-ea"/>
                    <a:cs typeface="+mn-cs"/>
                  </a:defRPr>
                </a:lvl2pPr>
                <a:lvl3pPr marL="2286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 baseline="0">
                    <a:solidFill>
                      <a:srgbClr val="777777"/>
                    </a:solidFill>
                    <a:latin typeface="+mn-lt"/>
                    <a:ea typeface="+mn-ea"/>
                    <a:cs typeface="+mn-cs"/>
                  </a:defRPr>
                </a:lvl3pPr>
                <a:lvl4pPr marL="3200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 baseline="0">
                    <a:solidFill>
                      <a:srgbClr val="777777"/>
                    </a:solidFill>
                    <a:latin typeface="+mn-lt"/>
                    <a:ea typeface="+mn-ea"/>
                    <a:cs typeface="+mn-cs"/>
                  </a:defRPr>
                </a:lvl4pPr>
                <a:lvl5pPr marL="41148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 baseline="0">
                    <a:solidFill>
                      <a:srgbClr val="777777"/>
                    </a:solidFill>
                    <a:latin typeface="+mn-lt"/>
                    <a:ea typeface="+mn-ea"/>
                    <a:cs typeface="+mn-cs"/>
                  </a:defRPr>
                </a:lvl5pPr>
                <a:lvl6pPr marL="50292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8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-- Ranking of test set classes based on </a:t>
                </a:r>
                <a:r>
                  <a:rPr lang="en-US" i="1" dirty="0"/>
                  <a:t>training set frequency</a:t>
                </a:r>
              </a:p>
              <a:p>
                <a:r>
                  <a:rPr lang="en-US" dirty="0"/>
                  <a:t>Classes are BPE sub-words</a:t>
                </a:r>
                <a:br>
                  <a:rPr lang="en-US" dirty="0"/>
                </a:br>
                <a:r>
                  <a:rPr lang="en-US" sz="2400" i="1" dirty="0">
                    <a:solidFill>
                      <a:schemeClr val="bg2">
                        <a:lumMod val="75000"/>
                      </a:schemeClr>
                    </a:solidFill>
                  </a:rPr>
                  <a:t>*Experiments with Chars vocabulary are excluded</a:t>
                </a:r>
                <a:endParaRPr lang="en-US" sz="2400" dirty="0"/>
              </a:p>
              <a:p>
                <a:r>
                  <a:rPr lang="en-US" dirty="0"/>
                  <a:t>Pearson Correlation Coefficient</a:t>
                </a:r>
              </a:p>
              <a:p>
                <a:r>
                  <a:rPr lang="en-US" dirty="0"/>
                  <a:t>Rank vs Precision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is positive at high D</a:t>
                </a:r>
              </a:p>
              <a:p>
                <a:r>
                  <a:rPr lang="en-US" dirty="0"/>
                  <a:t>Rank vs Recall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negative at high 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FAB780-C978-FD41-AF17-72AEA8047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58" y="2926263"/>
                <a:ext cx="10870981" cy="8276196"/>
              </a:xfrm>
              <a:prstGeom prst="rect">
                <a:avLst/>
              </a:prstGeom>
              <a:blipFill>
                <a:blip r:embed="rId3"/>
                <a:stretch>
                  <a:fillRect l="-2800" t="-3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011365B2-8CB0-EB47-93A6-D8173E85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/>
          <a:p>
            <a:r>
              <a:rPr lang="en-US" dirty="0"/>
              <a:t>Frequency-based Bias on Class Performance</a:t>
            </a:r>
          </a:p>
        </p:txBody>
      </p:sp>
    </p:spTree>
    <p:extLst>
      <p:ext uri="{BB962C8B-B14F-4D97-AF65-F5344CB8AC3E}">
        <p14:creationId xmlns:p14="http://schemas.microsoft.com/office/powerpoint/2010/main" val="198328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others?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Autoregressor</a:t>
            </a:r>
            <a:r>
              <a:rPr lang="en-US" dirty="0"/>
              <a:t> works best on short sequences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Classifier works best on balanced classes with sufficient Frequency@95%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Use the largest possible BPE vocabulary such that at least 95% of classes have 100 or more examples in training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Q2: Does frequency-based bias on classes exist in NMT?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Yes. 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Q3: Evaluating NMT as a classifier on imbalanced test sets</a:t>
            </a:r>
          </a:p>
        </p:txBody>
      </p:sp>
    </p:spTree>
    <p:extLst>
      <p:ext uri="{BB962C8B-B14F-4D97-AF65-F5344CB8AC3E}">
        <p14:creationId xmlns:p14="http://schemas.microsoft.com/office/powerpoint/2010/main" val="23763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F3C-1D2C-3E4A-B4D0-F4589DE8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MT as a Multiclass-Classifier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CEB01F-BB1B-7B40-8A1D-F455871DC513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Classes are word types after tokenization</a:t>
                </a:r>
              </a:p>
              <a:p>
                <a:r>
                  <a:rPr lang="en-US" dirty="0"/>
                  <a:t>F-measure,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Overall performance = Average of individual class performances</a:t>
                </a:r>
              </a:p>
              <a:p>
                <a:r>
                  <a:rPr lang="en-US" dirty="0"/>
                  <a:t>Macro-average i.e., unweighted: equal importance to each </a:t>
                </a:r>
                <a:r>
                  <a:rPr lang="en-US" i="1" u="sng" dirty="0"/>
                  <a:t>type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Macro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Micro-average i.e., weighted-by-frequency: equal importance to each </a:t>
                </a:r>
                <a:r>
                  <a:rPr lang="en-US" i="1" u="sng" dirty="0"/>
                  <a:t>token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𝑖𝑐𝑟𝑜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𝑅𝑒𝑓𝑠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some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 </m:t>
                    </m:r>
                  </m:oMath>
                </a14:m>
                <a:r>
                  <a:rPr lang="en-US" b="0" dirty="0"/>
                  <a:t>.   </a:t>
                </a:r>
                <a:r>
                  <a:rPr lang="en-US" b="0" i="1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i="1" dirty="0">
                    <a:solidFill>
                      <a:schemeClr val="bg2">
                        <a:lumMod val="90000"/>
                      </a:schemeClr>
                    </a:solidFill>
                  </a:rPr>
                  <a:t>;</a:t>
                </a: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Note: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𝑖𝑐𝑟𝑜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Macro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1" dirty="0"/>
                  <a:t>We </a:t>
                </a:r>
                <a:r>
                  <a:rPr lang="en-US" i="1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b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b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Scores are in [0.0, 1.0]; we scale them to percentile, just like BLEU.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CEB01F-BB1B-7B40-8A1D-F455871DC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388" t="-4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355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C384-E2CC-2F47-9AA2-219B04BA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Micro vs Macro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EA127-7F53-E54C-9AAA-6E7F3A9CEFF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10317" b="1378"/>
          <a:stretch/>
        </p:blipFill>
        <p:spPr>
          <a:xfrm>
            <a:off x="4408641" y="2273506"/>
            <a:ext cx="14601518" cy="77363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14958-C33C-A34B-B27B-FD61BBA75A20}"/>
              </a:ext>
            </a:extLst>
          </p:cNvPr>
          <p:cNvSpPr txBox="1"/>
          <p:nvPr/>
        </p:nvSpPr>
        <p:spPr>
          <a:xfrm>
            <a:off x="1371600" y="10009820"/>
            <a:ext cx="2067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accent1"/>
                </a:solidFill>
              </a:rPr>
              <a:t>The ‘the’ type appears 3019 times in DE-EN NewsTest19 test corpus, </a:t>
            </a:r>
            <a:br>
              <a:rPr lang="en-US" sz="3600" i="1" dirty="0">
                <a:solidFill>
                  <a:schemeClr val="accent1"/>
                </a:solidFill>
              </a:rPr>
            </a:br>
            <a:r>
              <a:rPr lang="en-US" sz="3600" i="1" dirty="0">
                <a:solidFill>
                  <a:schemeClr val="accent1"/>
                </a:solidFill>
              </a:rPr>
              <a:t>and zero-recall of ‘the’ results in a losses up to </a:t>
            </a:r>
            <a:br>
              <a:rPr lang="en-US" sz="3600" i="1" dirty="0">
                <a:solidFill>
                  <a:schemeClr val="accent1"/>
                </a:solidFill>
              </a:rPr>
            </a:br>
            <a:r>
              <a:rPr lang="en-US" sz="3600" i="1" dirty="0">
                <a:solidFill>
                  <a:schemeClr val="accent1"/>
                </a:solidFill>
              </a:rPr>
              <a:t>18.83% BLEU, 9.38% ChrF1, 6.45% MicroF1, and 0.03% MacroF1.</a:t>
            </a:r>
          </a:p>
        </p:txBody>
      </p:sp>
    </p:spTree>
    <p:extLst>
      <p:ext uri="{BB962C8B-B14F-4D97-AF65-F5344CB8AC3E}">
        <p14:creationId xmlns:p14="http://schemas.microsoft.com/office/powerpoint/2010/main" val="95082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2EB2-D507-BE4B-9E26-C76F32E7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 for MacroF1: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705EE-3217-6045-A25D-19BDE6BE60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 </a:t>
            </a:r>
            <a:r>
              <a:rPr lang="en-US" i="1" dirty="0"/>
              <a:t>Comparing MacroF1 and MicroF1 with BLEU, ChrF1 and BLEURT</a:t>
            </a:r>
          </a:p>
          <a:p>
            <a:pPr marL="0" indent="0">
              <a:buNone/>
            </a:pPr>
            <a:endParaRPr lang="en-US" dirty="0"/>
          </a:p>
          <a:p>
            <a:pPr marL="914400" indent="-914400">
              <a:buFont typeface="+mj-lt"/>
              <a:buAutoNum type="arabicPeriod"/>
            </a:pPr>
            <a:r>
              <a:rPr lang="en-US" dirty="0" err="1"/>
              <a:t>WebNLG</a:t>
            </a:r>
            <a:r>
              <a:rPr lang="en-US" dirty="0"/>
              <a:t> data-to-text Task:</a:t>
            </a:r>
            <a:br>
              <a:rPr lang="en-US" dirty="0"/>
            </a:br>
            <a:r>
              <a:rPr lang="en-US" dirty="0"/>
              <a:t>Correlation with Fluency, Grammar, and Semantics;  on </a:t>
            </a:r>
            <a:r>
              <a:rPr lang="en-US" u="sng" dirty="0"/>
              <a:t>English only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WMT Metrics Task 2017-2019</a:t>
            </a:r>
            <a:br>
              <a:rPr lang="en-US" dirty="0"/>
            </a:br>
            <a:r>
              <a:rPr lang="en-US" dirty="0"/>
              <a:t>Correlation with direct human assessments on </a:t>
            </a:r>
            <a:r>
              <a:rPr lang="en-US" u="sng" dirty="0"/>
              <a:t>tens of languages. 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Workshop on CLSSTS 2020</a:t>
            </a:r>
            <a:br>
              <a:rPr lang="en-US" dirty="0"/>
            </a:br>
            <a:r>
              <a:rPr lang="en-US" dirty="0"/>
              <a:t>Correlations with downstream CLIR task performance </a:t>
            </a:r>
            <a:br>
              <a:rPr lang="en-US" dirty="0"/>
            </a:br>
            <a:r>
              <a:rPr lang="en-US" u="sng" dirty="0"/>
              <a:t>on LT-EN, PS-EN, BG-EN</a:t>
            </a:r>
          </a:p>
        </p:txBody>
      </p:sp>
    </p:spTree>
    <p:extLst>
      <p:ext uri="{BB962C8B-B14F-4D97-AF65-F5344CB8AC3E}">
        <p14:creationId xmlns:p14="http://schemas.microsoft.com/office/powerpoint/2010/main" val="36111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776C-8EAF-084C-BAB3-605F2788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WebNLG</a:t>
            </a:r>
            <a:r>
              <a:rPr lang="en-US" dirty="0"/>
              <a:t> Data-to-Text Evaluation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B10901-E5BC-8E4A-B519-8EC3F066ECEA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829756329"/>
              </p:ext>
            </p:extLst>
          </p:nvPr>
        </p:nvGraphicFramePr>
        <p:xfrm>
          <a:off x="2233914" y="3426106"/>
          <a:ext cx="20476643" cy="8078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614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AC67-7FCE-724A-8D03-5B71CBE8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WMT Metrics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EE3E314-28D6-1345-AC40-3E24A85B8D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9108"/>
              </p:ext>
            </p:extLst>
          </p:nvPr>
        </p:nvGraphicFramePr>
        <p:xfrm>
          <a:off x="711200" y="2523067"/>
          <a:ext cx="23469600" cy="866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488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D6EB-96A9-8247-8D99-E2F4ED08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NMT: Abstraction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8BDC5-CB0B-FE4B-8F39-FEA061C9E182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676618" y="2145190"/>
                <a:ext cx="21033938" cy="94256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36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NMT,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NMT maximizes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</a:t>
                </a:r>
                <a:r>
                  <a:rPr lang="en-US" b="0" dirty="0"/>
                  <a:t>aximize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NMT predicts sequence of discrete </a:t>
                </a:r>
                <a:r>
                  <a:rPr lang="en-US" sz="4400" dirty="0">
                    <a:solidFill>
                      <a:schemeClr val="bg2">
                        <a:lumMod val="75000"/>
                      </a:schemeClr>
                    </a:solidFill>
                  </a:rPr>
                  <a:t>tokens</a:t>
                </a:r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 = Decoder(Encoder(x))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Two problem types of machine learning:</a:t>
                </a:r>
              </a:p>
              <a:p>
                <a:pPr marL="1828800" lvl="1" indent="-914400">
                  <a:buFont typeface="+mj-lt"/>
                  <a:buAutoNum type="arabicParenR"/>
                </a:pPr>
                <a:r>
                  <a:rPr lang="en-US" dirty="0"/>
                  <a:t>Regression: continuous variables </a:t>
                </a:r>
                <a: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  <a:t>e.g., quantities:  price</a:t>
                </a:r>
                <a:endParaRPr lang="en-US" dirty="0"/>
              </a:p>
              <a:p>
                <a:pPr marL="1828800" lvl="1" indent="-914400">
                  <a:buFont typeface="+mj-lt"/>
                  <a:buAutoNum type="arabicParenR"/>
                </a:pPr>
                <a:r>
                  <a:rPr lang="en-US" dirty="0"/>
                  <a:t>Classification: discrete variables </a:t>
                </a:r>
                <a: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  <a:t>e.g., labels: cat/dog</a:t>
                </a:r>
                <a:br>
                  <a:rPr lang="en-US" sz="3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endParaRPr lang="en-US" dirty="0"/>
              </a:p>
              <a:p>
                <a:pPr marL="914400" indent="-914400">
                  <a:buFont typeface="+mj-lt"/>
                  <a:buAutoNum type="arabicPeriod"/>
                </a:pPr>
                <a:r>
                  <a:rPr lang="en-US" dirty="0" err="1"/>
                  <a:t>Autoregressor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0:&lt;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4000" dirty="0"/>
                  <a:t>  is continuous</a:t>
                </a:r>
              </a:p>
              <a:p>
                <a:pPr marL="914400" indent="-914400">
                  <a:buFont typeface="+mj-lt"/>
                  <a:buAutoNum type="arabicPeriod"/>
                </a:pPr>
                <a:r>
                  <a:rPr lang="en-US" dirty="0"/>
                  <a:t>Classifier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4000" dirty="0">
                    <a:latin typeface="Cambria Math" panose="02040503050406030204" pitchFamily="18" charset="0"/>
                  </a:rPr>
                  <a:t> is discrete.  </a:t>
                </a:r>
                <a:r>
                  <a:rPr lang="en-US" sz="3600" dirty="0"/>
                  <a:t>Vocabulary of   Y &gt; 2 </a:t>
                </a:r>
                <a:r>
                  <a:rPr lang="en-US" sz="3600" dirty="0">
                    <a:sym typeface="Wingdings" pitchFamily="2" charset="2"/>
                  </a:rPr>
                  <a:t> multi-class classifier </a:t>
                </a:r>
                <a:endParaRPr lang="en-US" sz="3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8BDC5-CB0B-FE4B-8F39-FEA061C9E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676618" y="2145190"/>
                <a:ext cx="21033938" cy="9425619"/>
              </a:xfrm>
              <a:blipFill>
                <a:blip r:embed="rId3"/>
                <a:stretch>
                  <a:fillRect l="-1509" r="-78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171063-2DDC-F442-A662-E7A435EB8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808492"/>
            <a:ext cx="7867110" cy="82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8967-83BB-7949-85F1-A70B6209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WMT Metrics: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0CF819-D696-8346-A391-A1E7FCC10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59071"/>
              </p:ext>
            </p:extLst>
          </p:nvPr>
        </p:nvGraphicFramePr>
        <p:xfrm>
          <a:off x="4504315" y="2218268"/>
          <a:ext cx="15695612" cy="9353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10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C01A-1B20-AB48-8323-1AC61D4C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Task: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62CD9-19B9-D440-91C7-5AC289C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695" y="2567489"/>
            <a:ext cx="9340197" cy="80881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ABB705-5762-5C4B-B16A-DEFEA920EA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39733" y="2719902"/>
            <a:ext cx="12538962" cy="891964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IR task with queries and docs in different languages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Build a set of MT models; compute MT metrics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For each MT model, translate all source documents to the target language, build an IR model, and measure IR metrics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Find the correlation between the set of MT scores and IR scores.</a:t>
            </a:r>
            <a:br>
              <a:rPr lang="en-US" dirty="0"/>
            </a:br>
            <a:r>
              <a:rPr lang="en-US" dirty="0"/>
              <a:t>The MT metric having stronger correlation with IR metric(s) is more  useful than others. 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Repeat this on many languages. </a:t>
            </a:r>
            <a:br>
              <a:rPr lang="en-US" dirty="0"/>
            </a:br>
            <a:r>
              <a:rPr lang="en-US" dirty="0"/>
              <a:t>We use CLSSTS datasets:  LT-EN, PS-EN, BG-EN</a:t>
            </a:r>
          </a:p>
        </p:txBody>
      </p:sp>
    </p:spTree>
    <p:extLst>
      <p:ext uri="{BB962C8B-B14F-4D97-AF65-F5344CB8AC3E}">
        <p14:creationId xmlns:p14="http://schemas.microsoft.com/office/powerpoint/2010/main" val="303442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4BA3-5840-6343-A272-A1387ECE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Task: CLSSTS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5D3788E-56C2-9942-A9DA-F36CC4F7771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97155972"/>
              </p:ext>
            </p:extLst>
          </p:nvPr>
        </p:nvGraphicFramePr>
        <p:xfrm>
          <a:off x="1676400" y="2925763"/>
          <a:ext cx="21034375" cy="827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5262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4BA3-5840-6343-A272-A1387ECE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Task, CLSSTS Datasets, AQWV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C3914F-247D-F84A-AEC5-21245254570C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584609919"/>
              </p:ext>
            </p:extLst>
          </p:nvPr>
        </p:nvGraphicFramePr>
        <p:xfrm>
          <a:off x="1676400" y="2567489"/>
          <a:ext cx="21302133" cy="8635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93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181A-E897-9E49-AEC3-5345CB2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CLIR Task, CLSSTS Datasets, 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0AC21F-90C6-2D49-99EA-E9CE70D6D11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0851727"/>
              </p:ext>
            </p:extLst>
          </p:nvPr>
        </p:nvGraphicFramePr>
        <p:xfrm>
          <a:off x="1286933" y="2925763"/>
          <a:ext cx="22013333" cy="827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00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3969-2B9A-324A-BDBC-93AD719E0D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Q1: Why are some vocabulary sizes better than others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Autoregressor</a:t>
            </a:r>
            <a:r>
              <a:rPr lang="en-US" dirty="0"/>
              <a:t> works best on short sequences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Classifier works best on balanced classes with sufficient Frequency@95%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Use the largest possible BPE vocabulary such that at least 95% of classes have 100 or more examples in training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Q2: Does frequency-based bias on classes exist in NMT?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Yes. We need to investigate it further and resolve it.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Q3: Evaluating NMT as a classifier on imbalanced test sets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MacroF1 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captures adequacy better than BLEU, doesn’t have biases like BLEURT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Justification from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WebNLG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WMT Metrics, CLSSTS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FF160D-6AA1-C24E-A4E7-0578BBCB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457"/>
            <a:ext cx="21033938" cy="188303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00172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DF1C-7116-814F-A917-80FC4961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419" y="9828457"/>
            <a:ext cx="21033938" cy="1883032"/>
          </a:xfrm>
        </p:spPr>
        <p:txBody>
          <a:bodyPr/>
          <a:lstStyle/>
          <a:p>
            <a:pPr algn="r"/>
            <a:r>
              <a:rPr lang="en-US" dirty="0"/>
              <a:t>THANK YOU 🙏🏼</a:t>
            </a:r>
          </a:p>
        </p:txBody>
      </p:sp>
    </p:spTree>
    <p:extLst>
      <p:ext uri="{BB962C8B-B14F-4D97-AF65-F5344CB8AC3E}">
        <p14:creationId xmlns:p14="http://schemas.microsoft.com/office/powerpoint/2010/main" val="282041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3A96-D186-6E4C-912D-5CF1B92C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Curses of Zipfian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9BB0-AE4A-7848-A2C0-0AB282E2B1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2926263"/>
            <a:ext cx="21259581" cy="8690004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Unseen Vocabulary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Problem-1: C</a:t>
            </a:r>
            <a:r>
              <a:rPr lang="en-US" dirty="0"/>
              <a:t>lassifiers can model finite set of classes only</a:t>
            </a:r>
          </a:p>
          <a:p>
            <a:pPr lvl="1"/>
            <a:r>
              <a:rPr lang="en-US" dirty="0">
                <a:sym typeface="Wingdings" pitchFamily="2" charset="2"/>
              </a:rPr>
              <a:t>OOVs… Why we have &lt;UNK&gt; placeholder class</a:t>
            </a:r>
          </a:p>
          <a:p>
            <a:pPr lvl="1"/>
            <a:r>
              <a:rPr lang="en-US" dirty="0">
                <a:sym typeface="Wingdings" pitchFamily="2" charset="2"/>
              </a:rPr>
              <a:t>Byte-pair-encoding (BPE) is our current best solution</a:t>
            </a:r>
          </a:p>
          <a:p>
            <a:pPr lvl="1"/>
            <a:r>
              <a:rPr lang="en-US" dirty="0">
                <a:sym typeface="Wingdings" pitchFamily="2" charset="2"/>
              </a:rPr>
              <a:t>Problem: there are gaps in our understanding of BPE</a:t>
            </a:r>
          </a:p>
          <a:p>
            <a:pPr lvl="1"/>
            <a:r>
              <a:rPr lang="en-US" i="1" dirty="0">
                <a:sym typeface="Wingdings" pitchFamily="2" charset="2"/>
              </a:rPr>
              <a:t>Q1: why certain vocabulary sizes are better than others?</a:t>
            </a:r>
            <a:endParaRPr lang="en-US" i="1" dirty="0"/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Imbalanced Classes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	Problem-2: degrades performance, causes certain kinds of biases</a:t>
            </a:r>
          </a:p>
          <a:p>
            <a:pPr lvl="1"/>
            <a:r>
              <a:rPr lang="en-US" i="1" dirty="0">
                <a:sym typeface="Wingdings" pitchFamily="2" charset="2"/>
              </a:rPr>
              <a:t>Q2: Does NMT also suffer from such biases?</a:t>
            </a:r>
          </a:p>
        </p:txBody>
      </p:sp>
    </p:spTree>
    <p:extLst>
      <p:ext uri="{BB962C8B-B14F-4D97-AF65-F5344CB8AC3E}">
        <p14:creationId xmlns:p14="http://schemas.microsoft.com/office/powerpoint/2010/main" val="66395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0E11-6078-1D43-8285-137011A9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5888C-30BA-EA4F-BCBD-E2DE85B700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8" y="2567489"/>
            <a:ext cx="4952781" cy="71564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BLEU</a:t>
            </a:r>
            <a:r>
              <a:rPr lang="en-US" dirty="0"/>
              <a:t> </a:t>
            </a:r>
          </a:p>
          <a:p>
            <a:r>
              <a:rPr lang="en-US" dirty="0"/>
              <a:t>TER</a:t>
            </a:r>
          </a:p>
          <a:p>
            <a:r>
              <a:rPr lang="en-US" dirty="0">
                <a:highlight>
                  <a:srgbClr val="FFFF00"/>
                </a:highlight>
              </a:rPr>
              <a:t>ChrF1</a:t>
            </a:r>
          </a:p>
          <a:p>
            <a:pPr marL="0" indent="0">
              <a:buNone/>
            </a:pPr>
            <a:r>
              <a:rPr lang="en-US" dirty="0"/>
              <a:t>…. </a:t>
            </a:r>
          </a:p>
          <a:p>
            <a:r>
              <a:rPr lang="en-US" dirty="0"/>
              <a:t>METEOR</a:t>
            </a:r>
          </a:p>
          <a:p>
            <a:r>
              <a:rPr lang="en-US" dirty="0"/>
              <a:t>BEER</a:t>
            </a:r>
          </a:p>
          <a:p>
            <a:r>
              <a:rPr lang="en-US" dirty="0" err="1"/>
              <a:t>YiSi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BLEURT</a:t>
            </a:r>
            <a:br>
              <a:rPr lang="en-US" dirty="0"/>
            </a:br>
            <a:r>
              <a:rPr lang="en-US" dirty="0"/>
              <a:t>….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C70FBE-0F1C-804C-B6DA-57E01884C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57425"/>
              </p:ext>
            </p:extLst>
          </p:nvPr>
        </p:nvGraphicFramePr>
        <p:xfrm>
          <a:off x="12036074" y="932107"/>
          <a:ext cx="11443405" cy="7680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515983">
                  <a:extLst>
                    <a:ext uri="{9D8B030D-6E8A-4147-A177-3AD203B41FA5}">
                      <a16:colId xmlns:a16="http://schemas.microsoft.com/office/drawing/2014/main" val="235768616"/>
                    </a:ext>
                  </a:extLst>
                </a:gridCol>
                <a:gridCol w="2016288">
                  <a:extLst>
                    <a:ext uri="{9D8B030D-6E8A-4147-A177-3AD203B41FA5}">
                      <a16:colId xmlns:a16="http://schemas.microsoft.com/office/drawing/2014/main" val="1189451837"/>
                    </a:ext>
                  </a:extLst>
                </a:gridCol>
                <a:gridCol w="6911134">
                  <a:extLst>
                    <a:ext uri="{9D8B030D-6E8A-4147-A177-3AD203B41FA5}">
                      <a16:colId xmlns:a16="http://schemas.microsoft.com/office/drawing/2014/main" val="4287254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Reference: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You must be a doctor.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1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______ must be a doctor.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8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-0.74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195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93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-1.04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580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-1.10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988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Reference: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It is the greatest country in the world.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73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______ is the greatest country in the world.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71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6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78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Russia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0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-0.31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90189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EBF61A-84E3-2448-AE02-9303FEF3ECCC}"/>
              </a:ext>
            </a:extLst>
          </p:cNvPr>
          <p:cNvSpPr txBox="1"/>
          <p:nvPr/>
        </p:nvSpPr>
        <p:spPr>
          <a:xfrm>
            <a:off x="13925565" y="8613067"/>
            <a:ext cx="5832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accent1"/>
                </a:solidFill>
              </a:rPr>
              <a:t>Demo of BLEURT’s internal biases.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C37CF-520E-EF46-BC78-490D10C155AF}"/>
              </a:ext>
            </a:extLst>
          </p:cNvPr>
          <p:cNvSpPr txBox="1"/>
          <p:nvPr/>
        </p:nvSpPr>
        <p:spPr>
          <a:xfrm>
            <a:off x="1676618" y="9442635"/>
            <a:ext cx="18935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ym typeface="Wingdings" pitchFamily="2" charset="2"/>
              </a:rPr>
              <a:t>Model-free metrics  have overlooked the “imbalanced” part. </a:t>
            </a:r>
            <a:br>
              <a:rPr lang="en-US" sz="4800" i="1" dirty="0">
                <a:sym typeface="Wingdings" pitchFamily="2" charset="2"/>
              </a:rPr>
            </a:br>
            <a:r>
              <a:rPr lang="en-US" sz="4800" i="1" dirty="0">
                <a:sym typeface="Wingdings" pitchFamily="2" charset="2"/>
              </a:rPr>
              <a:t>Model-based metrics are expensive, opaque and biased. </a:t>
            </a:r>
            <a:br>
              <a:rPr lang="en-US" sz="4800" i="1" dirty="0">
                <a:sym typeface="Wingdings" pitchFamily="2" charset="2"/>
              </a:rPr>
            </a:br>
            <a:r>
              <a:rPr lang="en-US" sz="4800" i="1" dirty="0">
                <a:sym typeface="Wingdings" pitchFamily="2" charset="2"/>
              </a:rPr>
              <a:t>Q3: Can we evaluate MT as classifier on imbalanced test set? </a:t>
            </a:r>
          </a:p>
        </p:txBody>
      </p:sp>
    </p:spTree>
    <p:extLst>
      <p:ext uri="{BB962C8B-B14F-4D97-AF65-F5344CB8AC3E}">
        <p14:creationId xmlns:p14="http://schemas.microsoft.com/office/powerpoint/2010/main" val="19210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98DA-C14D-DF4B-9E1B-9E7328FF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/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B5A-12DC-A146-8F82-07565A5BF45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 Why are some BPE vocabulary sizes better than others 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Q2: Does NMT also suffer from class imbalance?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Q3: Can we evaluate NMT as if it’s a classifier on imbalanced test set? </a:t>
            </a:r>
            <a:br>
              <a:rPr lang="en-US" dirty="0"/>
            </a:br>
            <a:r>
              <a:rPr lang="en-US" dirty="0"/>
              <a:t>(Be it transparent, cheap to compute, generalizable, and free from known biases)</a:t>
            </a:r>
          </a:p>
        </p:txBody>
      </p:sp>
    </p:spTree>
    <p:extLst>
      <p:ext uri="{BB962C8B-B14F-4D97-AF65-F5344CB8AC3E}">
        <p14:creationId xmlns:p14="http://schemas.microsoft.com/office/powerpoint/2010/main" val="372479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F592-B2C2-EB4C-A42E-C5F9581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0565-CE24-6E45-98A6-352EBAFFEA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76619" y="2926262"/>
            <a:ext cx="21033938" cy="8732337"/>
          </a:xfrm>
        </p:spPr>
        <p:txBody>
          <a:bodyPr>
            <a:normAutofit fontScale="92500" lnSpcReduction="10000"/>
          </a:bodyPr>
          <a:lstStyle/>
          <a:p>
            <a:pPr indent="-228600" defTabSz="914400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 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6 Layers, 512 Dim, 8 Heads, 0.1 Dropout, … </a:t>
            </a:r>
          </a:p>
          <a:p>
            <a:pPr indent="-228600" defTabSz="914400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16,000 warmup steps followed by inverted sqrt decay; </a:t>
            </a:r>
            <a:b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 stops when the validation loss start to climb up</a:t>
            </a:r>
          </a:p>
          <a:p>
            <a:pPr indent="-228600" defTabSz="914400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Beam decoder, length penalty,  checkpoint averaging …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Byte-pair-encoding (BPE) vocabulary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between characters and words; controlled by number of merge operations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Initialization: 0 merges yields character vocab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finishing all merges, yields word vocabulary</a:t>
            </a:r>
          </a:p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Separate vocabs for source and target</a:t>
            </a:r>
            <a:b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Decoder’s input and output embeddings are tied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 Vocabulary Sizes: Chars, 500, 1K, 2K, 4K,  8K, 16K, 32K, 48K, and 64K</a:t>
            </a:r>
          </a:p>
        </p:txBody>
      </p:sp>
    </p:spTree>
    <p:extLst>
      <p:ext uri="{BB962C8B-B14F-4D97-AF65-F5344CB8AC3E}">
        <p14:creationId xmlns:p14="http://schemas.microsoft.com/office/powerpoint/2010/main" val="386127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0FCE-0877-7444-B211-78C184F1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C3D69A-1185-7F4D-A104-6A4E58D00091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917030601"/>
              </p:ext>
            </p:extLst>
          </p:nvPr>
        </p:nvGraphicFramePr>
        <p:xfrm>
          <a:off x="1000317" y="2343149"/>
          <a:ext cx="22386540" cy="7637244"/>
        </p:xfrm>
        <a:graphic>
          <a:graphicData uri="http://schemas.openxmlformats.org/drawingml/2006/table">
            <a:tbl>
              <a:tblPr firstRow="1" bandRow="1"/>
              <a:tblGrid>
                <a:gridCol w="3266671">
                  <a:extLst>
                    <a:ext uri="{9D8B030D-6E8A-4147-A177-3AD203B41FA5}">
                      <a16:colId xmlns:a16="http://schemas.microsoft.com/office/drawing/2014/main" val="4002446748"/>
                    </a:ext>
                  </a:extLst>
                </a:gridCol>
                <a:gridCol w="3962612">
                  <a:extLst>
                    <a:ext uri="{9D8B030D-6E8A-4147-A177-3AD203B41FA5}">
                      <a16:colId xmlns:a16="http://schemas.microsoft.com/office/drawing/2014/main" val="2393157049"/>
                    </a:ext>
                  </a:extLst>
                </a:gridCol>
                <a:gridCol w="4432537">
                  <a:extLst>
                    <a:ext uri="{9D8B030D-6E8A-4147-A177-3AD203B41FA5}">
                      <a16:colId xmlns:a16="http://schemas.microsoft.com/office/drawing/2014/main" val="1306611365"/>
                    </a:ext>
                  </a:extLst>
                </a:gridCol>
                <a:gridCol w="4173182">
                  <a:extLst>
                    <a:ext uri="{9D8B030D-6E8A-4147-A177-3AD203B41FA5}">
                      <a16:colId xmlns:a16="http://schemas.microsoft.com/office/drawing/2014/main" val="3870292287"/>
                    </a:ext>
                  </a:extLst>
                </a:gridCol>
                <a:gridCol w="3284633">
                  <a:extLst>
                    <a:ext uri="{9D8B030D-6E8A-4147-A177-3AD203B41FA5}">
                      <a16:colId xmlns:a16="http://schemas.microsoft.com/office/drawing/2014/main" val="2687481992"/>
                    </a:ext>
                  </a:extLst>
                </a:gridCol>
                <a:gridCol w="3266905">
                  <a:extLst>
                    <a:ext uri="{9D8B030D-6E8A-4147-A177-3AD203B41FA5}">
                      <a16:colId xmlns:a16="http://schemas.microsoft.com/office/drawing/2014/main" val="848998616"/>
                    </a:ext>
                  </a:extLst>
                </a:gridCol>
              </a:tblGrid>
              <a:tr h="1299164"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Languages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Sentences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EN,  XX Toks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Train Set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Validation Set</a:t>
                      </a:r>
                    </a:p>
                  </a:txBody>
                  <a:tcPr marL="290562" marR="174337" marT="174337" marB="1743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>
                          <a:solidFill>
                            <a:srgbClr val="C00000"/>
                          </a:solidFill>
                        </a:rPr>
                        <a:t>Test Set</a:t>
                      </a:r>
                    </a:p>
                  </a:txBody>
                  <a:tcPr marL="290562" marR="174337" marT="174337" marB="174337" anchor="ctr"/>
                </a:tc>
                <a:extLst>
                  <a:ext uri="{0D108BD9-81ED-4DB2-BD59-A6C34878D82A}">
                    <a16:rowId xmlns:a16="http://schemas.microsoft.com/office/drawing/2014/main" val="4031699273"/>
                  </a:ext>
                </a:extLst>
              </a:tr>
              <a:tr h="79681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DE-EN</a:t>
                      </a:r>
                      <a:br>
                        <a:rPr lang="en-US" b="1" dirty="0">
                          <a:solidFill>
                            <a:srgbClr val="C00000"/>
                          </a:solidFill>
                        </a:rPr>
                      </a:b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EN-DE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30K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0.8M,     0.8M</a:t>
                      </a:r>
                    </a:p>
                  </a:txBody>
                  <a:tcPr marL="290562" marR="151092" marT="151092" marB="151092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dirty="0"/>
                        <a:t>   Europarl10</a:t>
                      </a:r>
                      <a:br>
                        <a:rPr lang="en-US" dirty="0"/>
                      </a:br>
                      <a:r>
                        <a:rPr lang="en-US" dirty="0"/>
                        <a:t>    + WMT13CCrawl</a:t>
                      </a:r>
                      <a:br>
                        <a:rPr lang="en-US" dirty="0"/>
                      </a:br>
                      <a:r>
                        <a:rPr lang="en-US" dirty="0"/>
                        <a:t>    + NewsComm14</a:t>
                      </a:r>
                    </a:p>
                  </a:txBody>
                  <a:tcPr marL="290562" marR="151092" marT="151092" marB="151092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NewsTest18</a:t>
                      </a:r>
                    </a:p>
                  </a:txBody>
                  <a:tcPr marL="290562" marR="151092" marT="151092" marB="151092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NewsTest19</a:t>
                      </a:r>
                    </a:p>
                  </a:txBody>
                  <a:tcPr marL="290562" marR="151092" marT="151092" marB="151092" anchor="ctr"/>
                </a:tc>
                <a:extLst>
                  <a:ext uri="{0D108BD9-81ED-4DB2-BD59-A6C34878D82A}">
                    <a16:rowId xmlns:a16="http://schemas.microsoft.com/office/drawing/2014/main" val="2110033450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12.9M,   12.2M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698151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25.7M,   24.3M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03089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4.5M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116M, 109.8M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21783"/>
                  </a:ext>
                </a:extLst>
              </a:tr>
              <a:tr h="79681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EN-HI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8M,     8.6M</a:t>
                      </a:r>
                    </a:p>
                  </a:txBody>
                  <a:tcPr marL="290562" marR="151092" marT="151092" marB="151092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IITB Train</a:t>
                      </a:r>
                    </a:p>
                  </a:txBody>
                  <a:tcPr marL="290562" marR="151092" marT="151092" marB="15109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IITB Dev</a:t>
                      </a:r>
                    </a:p>
                  </a:txBody>
                  <a:tcPr marL="290562" marR="151092" marT="151092" marB="15109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IITBTest</a:t>
                      </a:r>
                      <a:endParaRPr lang="en-US" dirty="0"/>
                    </a:p>
                  </a:txBody>
                  <a:tcPr marL="290562" marR="151092" marT="151092" marB="151092" anchor="ctr"/>
                </a:tc>
                <a:extLst>
                  <a:ext uri="{0D108BD9-81ED-4DB2-BD59-A6C34878D82A}">
                    <a16:rowId xmlns:a16="http://schemas.microsoft.com/office/drawing/2014/main" val="3823733501"/>
                  </a:ext>
                </a:extLst>
              </a:tr>
              <a:tr h="796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1.3M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21M,  22.5M</a:t>
                      </a:r>
                    </a:p>
                  </a:txBody>
                  <a:tcPr marL="290562" marR="151092" marT="151092" marB="151092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546454"/>
                  </a:ext>
                </a:extLst>
              </a:tr>
              <a:tr h="12331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EN-LT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0.6M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17M,  13.4M</a:t>
                      </a:r>
                    </a:p>
                  </a:txBody>
                  <a:tcPr marL="290562" marR="151092" marT="151092" marB="1510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Europarl10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NewsDev19</a:t>
                      </a:r>
                    </a:p>
                  </a:txBody>
                  <a:tcPr marL="290562" marR="151092" marT="151092" marB="1510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NewsDev19</a:t>
                      </a:r>
                    </a:p>
                  </a:txBody>
                  <a:tcPr marL="290562" marR="151092" marT="151092" marB="151092" anchor="ctr"/>
                </a:tc>
                <a:extLst>
                  <a:ext uri="{0D108BD9-81ED-4DB2-BD59-A6C34878D82A}">
                    <a16:rowId xmlns:a16="http://schemas.microsoft.com/office/drawing/2014/main" val="5592668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F398C5-D19E-7146-949C-CBDD5A0235D1}"/>
              </a:ext>
            </a:extLst>
          </p:cNvPr>
          <p:cNvSpPr txBox="1"/>
          <p:nvPr/>
        </p:nvSpPr>
        <p:spPr>
          <a:xfrm>
            <a:off x="1000317" y="10541854"/>
            <a:ext cx="18802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4 target languages; a total of 11  data sets          x 10  vocabulary sizes</a:t>
            </a:r>
          </a:p>
        </p:txBody>
      </p:sp>
    </p:spTree>
    <p:extLst>
      <p:ext uri="{BB962C8B-B14F-4D97-AF65-F5344CB8AC3E}">
        <p14:creationId xmlns:p14="http://schemas.microsoft.com/office/powerpoint/2010/main" val="277281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CCFB7D-1AB8-2D42-9833-2AA6A87AD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108852"/>
              </p:ext>
            </p:extLst>
          </p:nvPr>
        </p:nvGraphicFramePr>
        <p:xfrm>
          <a:off x="3049587" y="457200"/>
          <a:ext cx="18288000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5690006"/>
      </p:ext>
    </p:extLst>
  </p:cSld>
  <p:clrMapOvr>
    <a:masterClrMapping/>
  </p:clrMapOvr>
</p:sld>
</file>

<file path=ppt/theme/theme1.xml><?xml version="1.0" encoding="utf-8"?>
<a:theme xmlns:a="http://schemas.openxmlformats.org/drawingml/2006/main" name="Gold Full Page">
  <a:themeElements>
    <a:clrScheme name="Custom 1">
      <a:dk1>
        <a:srgbClr val="000000"/>
      </a:dk1>
      <a:lt1>
        <a:srgbClr val="FFCC00"/>
      </a:lt1>
      <a:dk2>
        <a:srgbClr val="44546A"/>
      </a:dk2>
      <a:lt2>
        <a:srgbClr val="FFFFFF"/>
      </a:lt2>
      <a:accent1>
        <a:srgbClr val="99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rdinal with White Bar">
  <a:themeElements>
    <a:clrScheme name="ffcc00">
      <a:dk1>
        <a:srgbClr val="000000"/>
      </a:dk1>
      <a:lt1>
        <a:srgbClr val="FFCC00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with Gold Bar">
  <a:themeElements>
    <a:clrScheme name="ffcc00">
      <a:dk1>
        <a:srgbClr val="000000"/>
      </a:dk1>
      <a:lt1>
        <a:srgbClr val="FFCC00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8776</TotalTime>
  <Words>1898</Words>
  <Application>Microsoft Macintosh PowerPoint</Application>
  <PresentationFormat>Custom</PresentationFormat>
  <Paragraphs>280</Paragraphs>
  <Slides>36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American Typewriter</vt:lpstr>
      <vt:lpstr>Arial</vt:lpstr>
      <vt:lpstr>Calibri</vt:lpstr>
      <vt:lpstr>Calibri Light</vt:lpstr>
      <vt:lpstr>Cambria Math</vt:lpstr>
      <vt:lpstr>Consolas</vt:lpstr>
      <vt:lpstr>Gill Sans</vt:lpstr>
      <vt:lpstr>Times New Roman</vt:lpstr>
      <vt:lpstr>Wingdings</vt:lpstr>
      <vt:lpstr>Gold Full Page</vt:lpstr>
      <vt:lpstr>Cardinal with White Bar</vt:lpstr>
      <vt:lpstr>White with Gold Bar</vt:lpstr>
      <vt:lpstr>Office Theme</vt:lpstr>
      <vt:lpstr>Neural Machine Translation with Imbalanced Classes (Ph.D. Qualifier Exam)</vt:lpstr>
      <vt:lpstr>NMT</vt:lpstr>
      <vt:lpstr>NMT: Abstraction </vt:lpstr>
      <vt:lpstr>Curses of Zipfian Distribution</vt:lpstr>
      <vt:lpstr>MT Evaluation</vt:lpstr>
      <vt:lpstr>Questions / Overview</vt:lpstr>
      <vt:lpstr>Models </vt:lpstr>
      <vt:lpstr>Datasets</vt:lpstr>
      <vt:lpstr>PowerPoint Presentation</vt:lpstr>
      <vt:lpstr>PowerPoint Presentation</vt:lpstr>
      <vt:lpstr>PowerPoint Presentation</vt:lpstr>
      <vt:lpstr>PowerPoint Presentation</vt:lpstr>
      <vt:lpstr>Classifier (C)</vt:lpstr>
      <vt:lpstr>AutoRegressor (R)</vt:lpstr>
      <vt:lpstr>Effect of BPE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Performance</vt:lpstr>
      <vt:lpstr>Frequency-based Bias on Class Performance</vt:lpstr>
      <vt:lpstr>Frequency-based Bias on Class Performance</vt:lpstr>
      <vt:lpstr>PowerPoint Presentation</vt:lpstr>
      <vt:lpstr>Evaluating MT as a Multiclass-Classifier</vt:lpstr>
      <vt:lpstr>Visualization of Micro vs Macro</vt:lpstr>
      <vt:lpstr>Justification for MacroF1: Overview</vt:lpstr>
      <vt:lpstr>WebNLG Data-to-Text Evaluation</vt:lpstr>
      <vt:lpstr>WMT Metrics</vt:lpstr>
      <vt:lpstr>WMT Metrics:</vt:lpstr>
      <vt:lpstr>CLIR Task: Pipeline</vt:lpstr>
      <vt:lpstr>CLIR Task: CLSSTS</vt:lpstr>
      <vt:lpstr>CLIR Task, CLSSTS Datasets, AQWV</vt:lpstr>
      <vt:lpstr>CLIR Task, CLSSTS Datasets, MAP</vt:lpstr>
      <vt:lpstr>Summary</vt:lpstr>
      <vt:lpstr>THANK YOU 🙏🏼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Thamme Gowda</cp:lastModifiedBy>
  <cp:revision>112</cp:revision>
  <dcterms:created xsi:type="dcterms:W3CDTF">2020-05-10T08:33:27Z</dcterms:created>
  <dcterms:modified xsi:type="dcterms:W3CDTF">2021-09-10T02:22:24Z</dcterms:modified>
</cp:coreProperties>
</file>